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Default Extension="wdp" ContentType="image/vnd.ms-photo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4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300" r:id="rId18"/>
    <p:sldId id="292" r:id="rId19"/>
    <p:sldId id="293" r:id="rId20"/>
    <p:sldId id="272" r:id="rId21"/>
    <p:sldId id="273" r:id="rId22"/>
    <p:sldId id="312" r:id="rId23"/>
    <p:sldId id="274" r:id="rId24"/>
    <p:sldId id="304" r:id="rId25"/>
    <p:sldId id="305" r:id="rId26"/>
    <p:sldId id="278" r:id="rId27"/>
    <p:sldId id="275" r:id="rId28"/>
    <p:sldId id="306" r:id="rId29"/>
    <p:sldId id="277" r:id="rId30"/>
    <p:sldId id="307" r:id="rId31"/>
    <p:sldId id="308" r:id="rId32"/>
    <p:sldId id="279" r:id="rId33"/>
    <p:sldId id="281" r:id="rId34"/>
    <p:sldId id="282" r:id="rId35"/>
    <p:sldId id="283" r:id="rId36"/>
    <p:sldId id="301" r:id="rId37"/>
    <p:sldId id="302" r:id="rId38"/>
    <p:sldId id="299" r:id="rId39"/>
    <p:sldId id="322" r:id="rId40"/>
    <p:sldId id="303" r:id="rId41"/>
    <p:sldId id="284" r:id="rId42"/>
    <p:sldId id="285" r:id="rId43"/>
    <p:sldId id="286" r:id="rId44"/>
    <p:sldId id="287" r:id="rId45"/>
    <p:sldId id="298" r:id="rId46"/>
    <p:sldId id="321" r:id="rId47"/>
    <p:sldId id="311" r:id="rId48"/>
  </p:sldIdLst>
  <p:sldSz cx="9144000" cy="6858000" type="screen4x3"/>
  <p:notesSz cx="6797675" cy="9925050"/>
  <p:embeddedFontLst>
    <p:embeddedFont>
      <p:font typeface="Tahoma" pitchFamily="34" charset="0"/>
      <p:regular r:id="rId50"/>
      <p:bold r:id="rId51"/>
    </p:embeddedFont>
    <p:embeddedFont>
      <p:font typeface="Agency FB" pitchFamily="34" charset="0"/>
      <p:regular r:id="rId52"/>
      <p:bold r:id="rId53"/>
    </p:embeddedFont>
    <p:embeddedFont>
      <p:font typeface="Arial Narrow" pitchFamily="34" charset="0"/>
      <p:regular r:id="rId54"/>
      <p:bold r:id="rId55"/>
      <p:italic r:id="rId56"/>
      <p:boldItalic r:id="rId57"/>
    </p:embeddedFont>
    <p:embeddedFont>
      <p:font typeface="Microsoft Yi Baiti" pitchFamily="66" charset="0"/>
      <p:regular r:id="rId5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B722A8E4-E5AF-4D29-BB7F-EB20A0E84696}">
  <a:tblStyle styleId="{B722A8E4-E5AF-4D29-BB7F-EB20A0E84696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92" autoAdjust="0"/>
    <p:restoredTop sz="99712" autoAdjust="0"/>
  </p:normalViewPr>
  <p:slideViewPr>
    <p:cSldViewPr>
      <p:cViewPr>
        <p:scale>
          <a:sx n="76" d="100"/>
          <a:sy n="76" d="100"/>
        </p:scale>
        <p:origin x="-109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font" Target="fonts/font1.fntdata"/><Relationship Id="rId55" Type="http://schemas.openxmlformats.org/officeDocument/2006/relationships/font" Target="fonts/font6.fntdata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font" Target="fonts/font5.fntdata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font" Target="fonts/font4.fntdata"/><Relationship Id="rId58" Type="http://schemas.openxmlformats.org/officeDocument/2006/relationships/font" Target="fonts/font9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57" Type="http://schemas.openxmlformats.org/officeDocument/2006/relationships/font" Target="fonts/font8.fntdata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font" Target="fonts/font3.fntdata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font" Target="fonts/font7.fntdata"/><Relationship Id="rId8" Type="http://schemas.openxmlformats.org/officeDocument/2006/relationships/slide" Target="slides/slide7.xml"/><Relationship Id="rId51" Type="http://schemas.openxmlformats.org/officeDocument/2006/relationships/font" Target="fonts/font2.fntdata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7231" cy="495776"/>
          </a:xfrm>
          <a:prstGeom prst="rect">
            <a:avLst/>
          </a:prstGeom>
          <a:noFill/>
          <a:ln>
            <a:noFill/>
          </a:ln>
        </p:spPr>
        <p:txBody>
          <a:bodyPr lIns="90968" tIns="90968" rIns="90968" bIns="90968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4914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09828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64742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19656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7457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184398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4914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368796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50442" y="0"/>
            <a:ext cx="2945658" cy="495776"/>
          </a:xfrm>
          <a:prstGeom prst="rect">
            <a:avLst/>
          </a:prstGeom>
          <a:noFill/>
          <a:ln>
            <a:noFill/>
          </a:ln>
        </p:spPr>
        <p:txBody>
          <a:bodyPr lIns="90968" tIns="90968" rIns="90968" bIns="90968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4914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09828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64742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19656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7457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184398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4914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368796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919163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79768" y="4713845"/>
            <a:ext cx="5438139" cy="4466747"/>
          </a:xfrm>
          <a:prstGeom prst="rect">
            <a:avLst/>
          </a:prstGeom>
          <a:noFill/>
          <a:ln>
            <a:noFill/>
          </a:ln>
        </p:spPr>
        <p:txBody>
          <a:bodyPr lIns="90968" tIns="90968" rIns="90968" bIns="90968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9427689"/>
            <a:ext cx="2947231" cy="495776"/>
          </a:xfrm>
          <a:prstGeom prst="rect">
            <a:avLst/>
          </a:prstGeom>
          <a:noFill/>
          <a:ln>
            <a:noFill/>
          </a:ln>
        </p:spPr>
        <p:txBody>
          <a:bodyPr lIns="90968" tIns="90968" rIns="90968" bIns="90968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4914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09828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64742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19656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7457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184398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4914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368796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50442" y="9427689"/>
            <a:ext cx="2945658" cy="495776"/>
          </a:xfrm>
          <a:prstGeom prst="rect">
            <a:avLst/>
          </a:prstGeom>
          <a:noFill/>
          <a:ln>
            <a:noFill/>
          </a:ln>
        </p:spPr>
        <p:txBody>
          <a:bodyPr lIns="91913" tIns="45944" rIns="91913" bIns="45944" anchor="b" anchorCtr="0">
            <a:noAutofit/>
          </a:bodyPr>
          <a:lstStyle/>
          <a:p>
            <a:pPr algn="r">
              <a:buClr>
                <a:srgbClr val="000000"/>
              </a:buClr>
              <a:buSzPct val="25000"/>
            </a:pPr>
            <a:fld id="{00000000-1234-1234-1234-123412341234}" type="slidenum">
              <a:rPr lang="en-US" sz="1200" smtClean="0">
                <a:latin typeface="Times New Roman"/>
                <a:ea typeface="Times New Roman"/>
                <a:cs typeface="Times New Roman"/>
                <a:sym typeface="Times New Roman"/>
              </a:rPr>
              <a:pPr algn="r">
                <a:buClr>
                  <a:srgbClr val="000000"/>
                </a:buClr>
                <a:buSzPct val="25000"/>
              </a:pPr>
              <a:t>‹nº›</a:t>
            </a:fld>
            <a:endParaRPr lang="en-US"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091853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79768" y="4713845"/>
            <a:ext cx="5438139" cy="4466747"/>
          </a:xfrm>
          <a:prstGeom prst="rect">
            <a:avLst/>
          </a:prstGeom>
        </p:spPr>
        <p:txBody>
          <a:bodyPr lIns="90968" tIns="90968" rIns="90968" bIns="90968" anchor="t" anchorCtr="0">
            <a:noAutofit/>
          </a:bodyPr>
          <a:lstStyle/>
          <a:p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79768" y="4713845"/>
            <a:ext cx="5438139" cy="4466747"/>
          </a:xfrm>
          <a:prstGeom prst="rect">
            <a:avLst/>
          </a:prstGeom>
        </p:spPr>
        <p:txBody>
          <a:bodyPr lIns="90968" tIns="90968" rIns="90968" bIns="90968" anchor="t" anchorCtr="0">
            <a:noAutofit/>
          </a:bodyPr>
          <a:lstStyle/>
          <a:p>
            <a:endParaRPr/>
          </a:p>
        </p:txBody>
      </p:sp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79768" y="4713845"/>
            <a:ext cx="5438139" cy="4466747"/>
          </a:xfrm>
          <a:prstGeom prst="rect">
            <a:avLst/>
          </a:prstGeom>
        </p:spPr>
        <p:txBody>
          <a:bodyPr lIns="90968" tIns="90968" rIns="90968" bIns="90968" anchor="t" anchorCtr="0">
            <a:noAutofit/>
          </a:bodyPr>
          <a:lstStyle/>
          <a:p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79768" y="4713845"/>
            <a:ext cx="5438139" cy="4466747"/>
          </a:xfrm>
          <a:prstGeom prst="rect">
            <a:avLst/>
          </a:prstGeom>
        </p:spPr>
        <p:txBody>
          <a:bodyPr lIns="90968" tIns="90968" rIns="90968" bIns="90968" anchor="t" anchorCtr="0">
            <a:noAutofit/>
          </a:bodyPr>
          <a:lstStyle/>
          <a:p>
            <a:endParaRPr/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79768" y="4713845"/>
            <a:ext cx="5438139" cy="4466747"/>
          </a:xfrm>
          <a:prstGeom prst="rect">
            <a:avLst/>
          </a:prstGeom>
        </p:spPr>
        <p:txBody>
          <a:bodyPr lIns="90968" tIns="90968" rIns="90968" bIns="90968" anchor="t" anchorCtr="0">
            <a:noAutofit/>
          </a:bodyPr>
          <a:lstStyle/>
          <a:p>
            <a:endParaRPr/>
          </a:p>
        </p:txBody>
      </p:sp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79768" y="4713845"/>
            <a:ext cx="5438139" cy="4466747"/>
          </a:xfrm>
          <a:prstGeom prst="rect">
            <a:avLst/>
          </a:prstGeom>
        </p:spPr>
        <p:txBody>
          <a:bodyPr lIns="90968" tIns="90968" rIns="90968" bIns="90968" anchor="t" anchorCtr="0">
            <a:noAutofit/>
          </a:bodyPr>
          <a:lstStyle/>
          <a:p>
            <a:endParaRPr/>
          </a:p>
        </p:txBody>
      </p:sp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79768" y="4713845"/>
            <a:ext cx="5438139" cy="4466747"/>
          </a:xfrm>
          <a:prstGeom prst="rect">
            <a:avLst/>
          </a:prstGeom>
        </p:spPr>
        <p:txBody>
          <a:bodyPr lIns="90968" tIns="90968" rIns="90968" bIns="90968" anchor="t" anchorCtr="0">
            <a:noAutofit/>
          </a:bodyPr>
          <a:lstStyle/>
          <a:p>
            <a:endParaRPr/>
          </a:p>
        </p:txBody>
      </p:sp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79768" y="4713845"/>
            <a:ext cx="5438139" cy="4466747"/>
          </a:xfrm>
          <a:prstGeom prst="rect">
            <a:avLst/>
          </a:prstGeom>
        </p:spPr>
        <p:txBody>
          <a:bodyPr lIns="90968" tIns="90968" rIns="90968" bIns="90968" anchor="t" anchorCtr="0">
            <a:noAutofit/>
          </a:bodyPr>
          <a:lstStyle/>
          <a:p>
            <a:endParaRPr/>
          </a:p>
        </p:txBody>
      </p:sp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79768" y="4713845"/>
            <a:ext cx="5438139" cy="4466747"/>
          </a:xfrm>
          <a:prstGeom prst="rect">
            <a:avLst/>
          </a:prstGeom>
        </p:spPr>
        <p:txBody>
          <a:bodyPr lIns="90968" tIns="90968" rIns="90968" bIns="90968" anchor="t" anchorCtr="0">
            <a:noAutofit/>
          </a:bodyPr>
          <a:lstStyle/>
          <a:p>
            <a:endParaRPr/>
          </a:p>
        </p:txBody>
      </p:sp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79768" y="4713845"/>
            <a:ext cx="5438139" cy="4466747"/>
          </a:xfrm>
          <a:prstGeom prst="rect">
            <a:avLst/>
          </a:prstGeom>
        </p:spPr>
        <p:txBody>
          <a:bodyPr lIns="90968" tIns="90968" rIns="90968" bIns="90968" anchor="t" anchorCtr="0">
            <a:noAutofit/>
          </a:bodyPr>
          <a:lstStyle/>
          <a:p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79768" y="4713845"/>
            <a:ext cx="5438139" cy="4466747"/>
          </a:xfrm>
          <a:prstGeom prst="rect">
            <a:avLst/>
          </a:prstGeom>
        </p:spPr>
        <p:txBody>
          <a:bodyPr lIns="90968" tIns="90968" rIns="90968" bIns="90968" anchor="t" anchorCtr="0">
            <a:noAutofit/>
          </a:bodyPr>
          <a:lstStyle/>
          <a:p>
            <a:endParaRPr/>
          </a:p>
        </p:txBody>
      </p:sp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79768" y="4713845"/>
            <a:ext cx="5438139" cy="4466747"/>
          </a:xfrm>
          <a:prstGeom prst="rect">
            <a:avLst/>
          </a:prstGeom>
        </p:spPr>
        <p:txBody>
          <a:bodyPr lIns="90968" tIns="90968" rIns="90968" bIns="90968" anchor="t" anchorCtr="0">
            <a:noAutofit/>
          </a:bodyPr>
          <a:lstStyle/>
          <a:p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679768" y="4713845"/>
            <a:ext cx="5438139" cy="4466747"/>
          </a:xfrm>
          <a:prstGeom prst="rect">
            <a:avLst/>
          </a:prstGeom>
        </p:spPr>
        <p:txBody>
          <a:bodyPr lIns="90968" tIns="90968" rIns="90968" bIns="90968" anchor="t" anchorCtr="0">
            <a:noAutofit/>
          </a:bodyPr>
          <a:lstStyle/>
          <a:p>
            <a:endParaRPr/>
          </a:p>
        </p:txBody>
      </p:sp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79768" y="4713845"/>
            <a:ext cx="5438139" cy="4466747"/>
          </a:xfrm>
          <a:prstGeom prst="rect">
            <a:avLst/>
          </a:prstGeom>
        </p:spPr>
        <p:txBody>
          <a:bodyPr lIns="90968" tIns="90968" rIns="90968" bIns="90968" anchor="t" anchorCtr="0">
            <a:noAutofit/>
          </a:bodyPr>
          <a:lstStyle/>
          <a:p>
            <a:endParaRPr/>
          </a:p>
        </p:txBody>
      </p:sp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679768" y="4713845"/>
            <a:ext cx="5438139" cy="4466747"/>
          </a:xfrm>
          <a:prstGeom prst="rect">
            <a:avLst/>
          </a:prstGeom>
        </p:spPr>
        <p:txBody>
          <a:bodyPr lIns="90968" tIns="90968" rIns="90968" bIns="90968" anchor="t" anchorCtr="0">
            <a:noAutofit/>
          </a:bodyPr>
          <a:lstStyle/>
          <a:p>
            <a:endParaRPr/>
          </a:p>
        </p:txBody>
      </p:sp>
      <p:sp>
        <p:nvSpPr>
          <p:cNvPr id="224" name="Shape 224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679768" y="4713845"/>
            <a:ext cx="5438139" cy="4466747"/>
          </a:xfrm>
          <a:prstGeom prst="rect">
            <a:avLst/>
          </a:prstGeom>
        </p:spPr>
        <p:txBody>
          <a:bodyPr lIns="90968" tIns="90968" rIns="90968" bIns="90968" anchor="t" anchorCtr="0">
            <a:noAutofit/>
          </a:bodyPr>
          <a:lstStyle/>
          <a:p>
            <a:endParaRPr/>
          </a:p>
        </p:txBody>
      </p:sp>
      <p:sp>
        <p:nvSpPr>
          <p:cNvPr id="237" name="Shape 237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679768" y="4713845"/>
            <a:ext cx="5438139" cy="4466747"/>
          </a:xfrm>
          <a:prstGeom prst="rect">
            <a:avLst/>
          </a:prstGeom>
        </p:spPr>
        <p:txBody>
          <a:bodyPr lIns="90968" tIns="90968" rIns="90968" bIns="90968" anchor="t" anchorCtr="0">
            <a:noAutofit/>
          </a:bodyPr>
          <a:lstStyle/>
          <a:p>
            <a:endParaRPr/>
          </a:p>
        </p:txBody>
      </p:sp>
      <p:sp>
        <p:nvSpPr>
          <p:cNvPr id="249" name="Shape 249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679768" y="4713845"/>
            <a:ext cx="5438139" cy="4466747"/>
          </a:xfrm>
          <a:prstGeom prst="rect">
            <a:avLst/>
          </a:prstGeom>
        </p:spPr>
        <p:txBody>
          <a:bodyPr lIns="90968" tIns="90968" rIns="90968" bIns="90968" anchor="t" anchorCtr="0">
            <a:noAutofit/>
          </a:bodyPr>
          <a:lstStyle/>
          <a:p>
            <a:endParaRPr/>
          </a:p>
        </p:txBody>
      </p:sp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679768" y="4713845"/>
            <a:ext cx="5438139" cy="4466747"/>
          </a:xfrm>
          <a:prstGeom prst="rect">
            <a:avLst/>
          </a:prstGeom>
        </p:spPr>
        <p:txBody>
          <a:bodyPr lIns="90968" tIns="90968" rIns="90968" bIns="90968" anchor="t" anchorCtr="0">
            <a:noAutofit/>
          </a:bodyPr>
          <a:lstStyle/>
          <a:p>
            <a:endParaRPr/>
          </a:p>
        </p:txBody>
      </p:sp>
      <p:sp>
        <p:nvSpPr>
          <p:cNvPr id="261" name="Shape 261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79768" y="4713845"/>
            <a:ext cx="5438139" cy="4466747"/>
          </a:xfrm>
          <a:prstGeom prst="rect">
            <a:avLst/>
          </a:prstGeom>
        </p:spPr>
        <p:txBody>
          <a:bodyPr lIns="90968" tIns="90968" rIns="90968" bIns="90968" anchor="t" anchorCtr="0">
            <a:noAutofit/>
          </a:bodyPr>
          <a:lstStyle/>
          <a:p>
            <a:endParaRPr/>
          </a:p>
        </p:txBody>
      </p:sp>
      <p:sp>
        <p:nvSpPr>
          <p:cNvPr id="267" name="Shape 267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>
            <a:spLocks noGrp="1"/>
          </p:cNvSpPr>
          <p:nvPr>
            <p:ph type="body" idx="1"/>
          </p:nvPr>
        </p:nvSpPr>
        <p:spPr>
          <a:xfrm>
            <a:off x="679768" y="4713845"/>
            <a:ext cx="5438139" cy="4466747"/>
          </a:xfrm>
          <a:prstGeom prst="rect">
            <a:avLst/>
          </a:prstGeom>
        </p:spPr>
        <p:txBody>
          <a:bodyPr lIns="90968" tIns="90968" rIns="90968" bIns="90968" anchor="t" anchorCtr="0">
            <a:noAutofit/>
          </a:bodyPr>
          <a:lstStyle/>
          <a:p>
            <a:endParaRPr/>
          </a:p>
        </p:txBody>
      </p:sp>
      <p:sp>
        <p:nvSpPr>
          <p:cNvPr id="273" name="Shape 27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79768" y="4713845"/>
            <a:ext cx="5438139" cy="4466747"/>
          </a:xfrm>
          <a:prstGeom prst="rect">
            <a:avLst/>
          </a:prstGeom>
        </p:spPr>
        <p:txBody>
          <a:bodyPr lIns="90968" tIns="90968" rIns="90968" bIns="90968" anchor="t" anchorCtr="0">
            <a:noAutofit/>
          </a:bodyPr>
          <a:lstStyle/>
          <a:p>
            <a:endParaRPr/>
          </a:p>
        </p:txBody>
      </p:sp>
      <p:sp>
        <p:nvSpPr>
          <p:cNvPr id="279" name="Shape 279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79768" y="4713845"/>
            <a:ext cx="5438139" cy="4466747"/>
          </a:xfrm>
          <a:prstGeom prst="rect">
            <a:avLst/>
          </a:prstGeom>
        </p:spPr>
        <p:txBody>
          <a:bodyPr lIns="90968" tIns="90968" rIns="90968" bIns="90968" anchor="t" anchorCtr="0">
            <a:noAutofit/>
          </a:bodyPr>
          <a:lstStyle/>
          <a:p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79768" y="4713845"/>
            <a:ext cx="5438139" cy="4466747"/>
          </a:xfrm>
          <a:prstGeom prst="rect">
            <a:avLst/>
          </a:prstGeom>
        </p:spPr>
        <p:txBody>
          <a:bodyPr lIns="90968" tIns="90968" rIns="90968" bIns="90968" anchor="t" anchorCtr="0">
            <a:noAutofit/>
          </a:bodyPr>
          <a:lstStyle/>
          <a:p>
            <a:endParaRPr/>
          </a:p>
        </p:txBody>
      </p:sp>
      <p:sp>
        <p:nvSpPr>
          <p:cNvPr id="285" name="Shape 285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79768" y="4713845"/>
            <a:ext cx="5438139" cy="4466747"/>
          </a:xfrm>
          <a:prstGeom prst="rect">
            <a:avLst/>
          </a:prstGeom>
        </p:spPr>
        <p:txBody>
          <a:bodyPr lIns="90968" tIns="90968" rIns="90968" bIns="90968" anchor="t" anchorCtr="0">
            <a:noAutofit/>
          </a:bodyPr>
          <a:lstStyle/>
          <a:p>
            <a:endParaRPr/>
          </a:p>
        </p:txBody>
      </p:sp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79768" y="4713845"/>
            <a:ext cx="5438139" cy="4466747"/>
          </a:xfrm>
          <a:prstGeom prst="rect">
            <a:avLst/>
          </a:prstGeom>
        </p:spPr>
        <p:txBody>
          <a:bodyPr lIns="90968" tIns="90968" rIns="90968" bIns="90968" anchor="t" anchorCtr="0">
            <a:noAutofit/>
          </a:bodyPr>
          <a:lstStyle/>
          <a:p>
            <a:r>
              <a:rPr lang="pt-BR" dirty="0" smtClean="0"/>
              <a:t>L</a:t>
            </a:r>
            <a:endParaRPr dirty="0"/>
          </a:p>
        </p:txBody>
      </p:sp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79768" y="4713845"/>
            <a:ext cx="5438139" cy="4466747"/>
          </a:xfrm>
          <a:prstGeom prst="rect">
            <a:avLst/>
          </a:prstGeom>
        </p:spPr>
        <p:txBody>
          <a:bodyPr lIns="90968" tIns="90968" rIns="90968" bIns="90968" anchor="t" anchorCtr="0">
            <a:noAutofit/>
          </a:bodyPr>
          <a:lstStyle/>
          <a:p>
            <a:endParaRPr/>
          </a:p>
        </p:txBody>
      </p:sp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79768" y="4713845"/>
            <a:ext cx="5438139" cy="4466747"/>
          </a:xfrm>
          <a:prstGeom prst="rect">
            <a:avLst/>
          </a:prstGeom>
        </p:spPr>
        <p:txBody>
          <a:bodyPr lIns="90968" tIns="90968" rIns="90968" bIns="90968" anchor="t" anchorCtr="0">
            <a:noAutofit/>
          </a:bodyPr>
          <a:lstStyle/>
          <a:p>
            <a:endParaRPr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79768" y="4713845"/>
            <a:ext cx="5438139" cy="4466747"/>
          </a:xfrm>
          <a:prstGeom prst="rect">
            <a:avLst/>
          </a:prstGeom>
        </p:spPr>
        <p:txBody>
          <a:bodyPr lIns="90968" tIns="90968" rIns="90968" bIns="90968" anchor="t" anchorCtr="0">
            <a:noAutofit/>
          </a:bodyPr>
          <a:lstStyle/>
          <a:p>
            <a:endParaRPr/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79768" y="4713845"/>
            <a:ext cx="5438139" cy="4466747"/>
          </a:xfrm>
          <a:prstGeom prst="rect">
            <a:avLst/>
          </a:prstGeom>
        </p:spPr>
        <p:txBody>
          <a:bodyPr lIns="90968" tIns="90968" rIns="90968" bIns="90968" anchor="t" anchorCtr="0">
            <a:noAutofit/>
          </a:bodyPr>
          <a:lstStyle/>
          <a:p>
            <a:endParaRPr/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Times New Roman"/>
                <a:buNone/>
              </a:pPr>
              <a:t>‹nº›</a:t>
            </a:fld>
            <a:endParaRPr lang="en-US" sz="1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ção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400" b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0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905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14287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562100" marR="0" lvl="3" indent="-1524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981200" marR="0" lvl="4" indent="-1524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438400" marR="0" lvl="5" indent="-1524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895600" marR="0" lvl="6" indent="-1524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352800" marR="0" lvl="7" indent="-1524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10000" marR="0" lvl="8" indent="-1524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400" b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0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905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14287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562100" marR="0" lvl="3" indent="-1524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981200" marR="0" lvl="4" indent="-1524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438400" marR="0" lvl="5" indent="-1524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895600" marR="0" lvl="6" indent="-1524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352800" marR="0" lvl="7" indent="-1524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10000" marR="0" lvl="8" indent="-1524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Times New Roman"/>
                <a:buNone/>
              </a:pPr>
              <a:t>‹nº›</a:t>
            </a:fld>
            <a:endParaRPr lang="en-US" sz="1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uas Partes de Conteúdo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1219200" y="152400"/>
            <a:ext cx="7391399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1219200" y="1676400"/>
            <a:ext cx="3619500" cy="472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0955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8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7145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1333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562100" marR="0" lvl="3" indent="-14287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981200" marR="0" lvl="4" indent="-14287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438400" marR="0" lvl="5" indent="-14287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895600" marR="0" lvl="6" indent="-14287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352800" marR="0" lvl="7" indent="-14287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10000" marR="0" lvl="8" indent="-14287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2"/>
          </p:nvPr>
        </p:nvSpPr>
        <p:spPr>
          <a:xfrm>
            <a:off x="4991100" y="1676400"/>
            <a:ext cx="3619500" cy="472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0955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8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7145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1333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562100" marR="0" lvl="3" indent="-14287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981200" marR="0" lvl="4" indent="-14287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438400" marR="0" lvl="5" indent="-14287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895600" marR="0" lvl="6" indent="-14287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352800" marR="0" lvl="7" indent="-14287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10000" marR="0" lvl="8" indent="-14287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Times New Roman"/>
                <a:buNone/>
              </a:pPr>
              <a:t>‹nº›</a:t>
            </a:fld>
            <a:endParaRPr lang="en-US" sz="1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Cabeçalho da Seção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Times New Roman"/>
                <a:buNone/>
              </a:pPr>
              <a:t>‹nº›</a:t>
            </a:fld>
            <a:endParaRPr lang="en-US" sz="1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1219200" y="152400"/>
            <a:ext cx="7391399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1219200" y="1676400"/>
            <a:ext cx="7391399" cy="472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5240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1143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562100" marR="0" lvl="3" indent="-1333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981200" marR="0" lvl="4" indent="-1333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438400" marR="0" lvl="5" indent="-1333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895600" marR="0" lvl="6" indent="-1333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352800" marR="0" lvl="7" indent="-1333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10000" marR="0" lvl="8" indent="-1333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Times New Roman"/>
                <a:buNone/>
              </a:pPr>
              <a:t>‹nº›</a:t>
            </a:fld>
            <a:endParaRPr lang="en-US" sz="1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mente título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1219200" y="152400"/>
            <a:ext cx="7391399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Times New Roman"/>
                <a:buNone/>
              </a:pPr>
              <a:t>‹nº›</a:t>
            </a:fld>
            <a:endParaRPr lang="en-US" sz="1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e tabela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1219200" y="152400"/>
            <a:ext cx="7391399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Times New Roman"/>
                <a:buNone/>
              </a:pPr>
              <a:t>‹nº›</a:t>
            </a:fld>
            <a:endParaRPr lang="en-US" sz="1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e conteúdo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1219200" y="152400"/>
            <a:ext cx="7391399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1219200" y="1676400"/>
            <a:ext cx="3619500" cy="472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32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5240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1143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562100" marR="0" lvl="3" indent="-1333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981200" marR="0" lvl="4" indent="-1333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438400" marR="0" lvl="5" indent="-1333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895600" marR="0" lvl="6" indent="-1333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352800" marR="0" lvl="7" indent="-1333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10000" marR="0" lvl="8" indent="-1333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991100" y="1676400"/>
            <a:ext cx="3619500" cy="472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32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5240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1143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562100" marR="0" lvl="3" indent="-1333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981200" marR="0" lvl="4" indent="-1333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438400" marR="0" lvl="5" indent="-1333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895600" marR="0" lvl="6" indent="-1333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352800" marR="0" lvl="7" indent="-1333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10000" marR="0" lvl="8" indent="-1333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Times New Roman"/>
                <a:buNone/>
              </a:pPr>
              <a:t>‹nº›</a:t>
            </a:fld>
            <a:endParaRPr lang="en-US" sz="1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Título e texto verticai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 rot="5400000">
            <a:off x="4562475" y="2352674"/>
            <a:ext cx="6248399" cy="18478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 rot="5400000">
            <a:off x="790575" y="581024"/>
            <a:ext cx="6248399" cy="53911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32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5240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1143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562100" marR="0" lvl="3" indent="-1333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981200" marR="0" lvl="4" indent="-1333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438400" marR="0" lvl="5" indent="-1333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895600" marR="0" lvl="6" indent="-1333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352800" marR="0" lvl="7" indent="-1333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10000" marR="0" lvl="8" indent="-1333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Times New Roman"/>
                <a:buNone/>
              </a:pPr>
              <a:t>‹nº›</a:t>
            </a:fld>
            <a:endParaRPr lang="en-US" sz="1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ítulo e texto vertical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1219200" y="152400"/>
            <a:ext cx="7391399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 rot="5400000">
            <a:off x="2552700" y="342900"/>
            <a:ext cx="4724400" cy="739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32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5240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1143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562100" marR="0" lvl="3" indent="-1333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981200" marR="0" lvl="4" indent="-1333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438400" marR="0" lvl="5" indent="-1333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895600" marR="0" lvl="6" indent="-1333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352800" marR="0" lvl="7" indent="-1333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10000" marR="0" lvl="8" indent="-1333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Times New Roman"/>
                <a:buNone/>
              </a:pPr>
              <a:t>‹nº›</a:t>
            </a:fld>
            <a:endParaRPr lang="en-US" sz="1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m com Legenda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6" name="Shape 5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32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Times New Roman"/>
                <a:buNone/>
              </a:pPr>
              <a:t>‹nº›</a:t>
            </a:fld>
            <a:endParaRPr lang="en-US" sz="1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údo com Legenda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32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5240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1143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562100" marR="0" lvl="3" indent="-1333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981200" marR="0" lvl="4" indent="-1333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438400" marR="0" lvl="5" indent="-1333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895600" marR="0" lvl="6" indent="-1333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352800" marR="0" lvl="7" indent="-1333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10000" marR="0" lvl="8" indent="-1333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Times New Roman"/>
                <a:buNone/>
              </a:pPr>
              <a:t>‹nº›</a:t>
            </a:fld>
            <a:endParaRPr lang="en-US" sz="1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47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1219200" y="152400"/>
            <a:ext cx="7391399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1219200" y="1676400"/>
            <a:ext cx="7391399" cy="472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5240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1143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562100" marR="0" lvl="3" indent="-1333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981200" marR="0" lvl="4" indent="-1333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438400" marR="0" lvl="5" indent="-1333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895600" marR="0" lvl="6" indent="-1333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352800" marR="0" lvl="7" indent="-1333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10000" marR="0" lvl="8" indent="-1333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Times New Roman"/>
                <a:buNone/>
              </a:pPr>
              <a:t>‹nº›</a:t>
            </a:fld>
            <a:endParaRPr lang="en-US" sz="1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3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Shape 94"/>
          <p:cNvPicPr preferRelativeResize="0">
            <a:picLocks noGrp="1"/>
          </p:cNvPicPr>
          <p:nvPr>
            <p:ph type="ctrTitle" idx="4294967295"/>
          </p:nvPr>
        </p:nvPicPr>
        <p:blipFill>
          <a:blip r:embed="rId4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71000"/>
                    </a14:imgEffect>
                    <a14:imgEffect>
                      <a14:brightnessContrast bright="-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52320" y="0"/>
            <a:ext cx="1691680" cy="1556792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Shape 95"/>
          <p:cNvSpPr txBox="1">
            <a:spLocks noGrp="1"/>
          </p:cNvSpPr>
          <p:nvPr>
            <p:ph type="ctrTitle" idx="4294967295"/>
          </p:nvPr>
        </p:nvSpPr>
        <p:spPr>
          <a:xfrm>
            <a:off x="497051" y="1772816"/>
            <a:ext cx="8136904" cy="2232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ahoma"/>
              <a:buNone/>
            </a:pPr>
            <a:r>
              <a:rPr lang="en-US" sz="2400" b="1" i="0" u="sng" strike="noStrike" cap="none" dirty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/>
            </a:r>
            <a:br>
              <a:rPr lang="en-US" sz="2400" b="1" i="0" u="sng" strike="noStrike" cap="none" dirty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-US" sz="2400" b="1" i="0" u="sng" strike="noStrike" cap="none" dirty="0">
                <a:solidFill>
                  <a:schemeClr val="lt2"/>
                </a:solidFill>
                <a:latin typeface="Agency FB" panose="020B0503020202020204" pitchFamily="34" charset="0"/>
                <a:sym typeface="Tahoma"/>
              </a:rPr>
              <a:t/>
            </a:r>
            <a:br>
              <a:rPr lang="en-US" sz="2400" b="1" i="0" u="sng" strike="noStrike" cap="none" dirty="0">
                <a:solidFill>
                  <a:schemeClr val="lt2"/>
                </a:solidFill>
                <a:latin typeface="Agency FB" panose="020B0503020202020204" pitchFamily="34" charset="0"/>
                <a:sym typeface="Tahoma"/>
              </a:rPr>
            </a:br>
            <a:r>
              <a:rPr lang="en-US" sz="60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AUDIÊNCIA PÚBLICA DA SAÚDE</a:t>
            </a:r>
            <a:r>
              <a:rPr lang="en-US" sz="2800" b="1" i="0" u="sng" strike="noStrike" cap="none" dirty="0">
                <a:solidFill>
                  <a:schemeClr val="lt2"/>
                </a:solidFill>
                <a:latin typeface="Arial Narrow" panose="020B0606020202030204" pitchFamily="34" charset="0"/>
                <a:sym typeface="Tahoma"/>
              </a:rPr>
              <a:t/>
            </a:r>
            <a:br>
              <a:rPr lang="en-US" sz="2800" b="1" i="0" u="sng" strike="noStrike" cap="none" dirty="0">
                <a:solidFill>
                  <a:schemeClr val="lt2"/>
                </a:solidFill>
                <a:latin typeface="Arial Narrow" panose="020B0606020202030204" pitchFamily="34" charset="0"/>
                <a:sym typeface="Tahoma"/>
              </a:rPr>
            </a:br>
            <a:r>
              <a:rPr lang="en-US" sz="2400" b="1" i="0" u="sng" strike="noStrike" cap="none" dirty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/>
            </a:r>
            <a:br>
              <a:rPr lang="en-US" sz="2400" b="1" i="0" u="sng" strike="noStrike" cap="none" dirty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-US" sz="2400" b="1" i="0" u="sng" strike="noStrike" cap="none" dirty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/>
            </a:r>
            <a:br>
              <a:rPr lang="en-US" sz="2400" b="1" i="0" u="sng" strike="noStrike" cap="none" dirty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</a:br>
            <a:endParaRPr lang="en-US" sz="2400" b="1" i="0" u="sng" strike="noStrike" cap="none" dirty="0">
              <a:solidFill>
                <a:schemeClr val="lt2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6" name="Shape 96"/>
          <p:cNvSpPr txBox="1"/>
          <p:nvPr/>
        </p:nvSpPr>
        <p:spPr>
          <a:xfrm>
            <a:off x="173016" y="4221088"/>
            <a:ext cx="8784975" cy="23042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1" i="0" u="none" strike="noStrike" cap="none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ANO 201</a:t>
            </a:r>
            <a:r>
              <a:rPr lang="en-US" sz="3600" b="1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  <a:p>
            <a:pPr marL="0" marR="0" lvl="0" indent="0" algn="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1" u="none" strike="noStrike" cap="none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Lei </a:t>
            </a:r>
            <a:r>
              <a:rPr lang="en-US" sz="2400" b="0" i="1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Federal nº8.689/93</a:t>
            </a:r>
          </a:p>
          <a:p>
            <a:pPr marL="0" marR="0" lvl="0" indent="0" algn="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1" u="none" strike="noStrike" cap="none" dirty="0" err="1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Decreto</a:t>
            </a:r>
            <a:r>
              <a:rPr lang="en-US" sz="2400" b="0" i="1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400" b="0" i="1" u="none" strike="noStrike" cap="none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nº1.651/95</a:t>
            </a:r>
            <a:endParaRPr sz="2000" b="0" i="1" u="none" strike="noStrike" cap="none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JANEIRO</a:t>
            </a:r>
            <a:r>
              <a:rPr lang="en-US" sz="3200" b="1" i="0" u="none" strike="noStrike" cap="none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/2019</a:t>
            </a:r>
            <a:endParaRPr lang="en-US" sz="3200" b="1" i="0" u="none" strike="noStrike" cap="none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157408" y="260648"/>
            <a:ext cx="7369668" cy="11521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1" i="0" u="none" strike="noStrike" cap="none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MUNICIPIO DE AMAPORÃ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en-US" sz="2800" b="1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SECRETARIA MUNICIPAL DE SAÚDE</a:t>
            </a:r>
            <a:endParaRPr lang="en-US" sz="2800" b="1" i="0" u="none" strike="noStrike" cap="none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971600" y="188640"/>
            <a:ext cx="7391399" cy="106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lang="en-US" b="1" i="0" u="none" strike="noStrike" cap="none" dirty="0" err="1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Demonstrativo</a:t>
            </a:r>
            <a:r>
              <a:rPr lang="en-US" b="1" i="0" u="none" strike="noStrike" cap="none" dirty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de </a:t>
            </a:r>
            <a:r>
              <a:rPr lang="en-US" b="1" i="0" u="none" strike="noStrike" cap="none" dirty="0" err="1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Produção</a:t>
            </a:r>
            <a:r>
              <a:rPr lang="en-US" b="1" i="0" u="none" strike="noStrike" cap="none" dirty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de </a:t>
            </a:r>
            <a:r>
              <a:rPr lang="en-US" b="1" i="0" u="none" strike="noStrike" cap="none" dirty="0" err="1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Saúde</a:t>
            </a:r>
            <a:r>
              <a:rPr lang="en-US" b="1" i="0" u="none" strike="noStrike" cap="none" dirty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– NIS II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251520" y="1340768"/>
            <a:ext cx="8208912" cy="54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1" anchor="t" anchorCtr="0">
            <a:noAutofit/>
          </a:bodyPr>
          <a:lstStyle/>
          <a:p>
            <a:pPr marL="514350" marR="0" lvl="0" indent="-51435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 typeface="Wingdings" panose="05000000000000000000" pitchFamily="2" charset="2"/>
              <a:buChar char="ü"/>
            </a:pPr>
            <a:r>
              <a:rPr lang="en-US" sz="2800" b="1" i="0" strike="noStrike" cap="none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Consulta</a:t>
            </a:r>
            <a:r>
              <a:rPr lang="en-US" sz="2800" b="1" i="0" strike="noStrike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sz="2800" b="1" i="0" strike="noStrike" cap="none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Médica</a:t>
            </a:r>
            <a:r>
              <a:rPr lang="en-US" sz="2800" b="1" i="0" strike="noStrike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</a:t>
            </a:r>
            <a:r>
              <a:rPr lang="en-US" sz="2800" b="1" i="0" strike="noStrike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1.168	</a:t>
            </a:r>
            <a:r>
              <a:rPr lang="en-US" sz="2800" b="1" i="0" strike="noStrike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	</a:t>
            </a:r>
          </a:p>
          <a:p>
            <a:pPr marL="514350" marR="0" lvl="0" indent="-514350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Tx/>
              <a:buSzPct val="75000"/>
              <a:buFont typeface="Wingdings" panose="05000000000000000000" pitchFamily="2" charset="2"/>
              <a:buChar char="ü"/>
            </a:pPr>
            <a:r>
              <a:rPr lang="en-US" sz="2800" b="1" i="0" strike="noStrike" cap="none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Puericultura</a:t>
            </a:r>
            <a:r>
              <a:rPr lang="en-US" sz="2800" b="1" i="0" strike="noStrike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endParaRPr lang="en-US" sz="2800" b="1" i="0" strike="noStrike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  <a:p>
            <a:pPr marL="514350" marR="0" lvl="0" indent="-514350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Tx/>
              <a:buSzPct val="75000"/>
              <a:buFont typeface="Wingdings" panose="05000000000000000000" pitchFamily="2" charset="2"/>
              <a:buChar char="ü"/>
            </a:pPr>
            <a:r>
              <a:rPr lang="en-US" sz="2800" b="1" i="0" strike="noStrike" cap="none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Pré</a:t>
            </a:r>
            <a:r>
              <a:rPr lang="en-US" sz="2800" b="1" i="0" strike="noStrike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-Natal: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</a:t>
            </a:r>
            <a:endParaRPr lang="en-US" sz="2800" b="1" i="0" strike="noStrike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  <a:p>
            <a:pPr marL="514350" marR="0" lvl="0" indent="-514350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Tx/>
              <a:buSzPct val="75000"/>
              <a:buFont typeface="Wingdings" panose="05000000000000000000" pitchFamily="2" charset="2"/>
              <a:buChar char="ü"/>
            </a:pPr>
            <a:r>
              <a:rPr lang="en-US" sz="2800" b="1" i="0" strike="noStrike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Diabetes</a:t>
            </a:r>
            <a:r>
              <a:rPr lang="en-US" sz="2800" b="1" i="0" strike="noStrike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</a:t>
            </a:r>
          </a:p>
          <a:p>
            <a:pPr marL="514350" marR="0" lvl="0" indent="-514350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Tx/>
              <a:buSzPct val="75000"/>
              <a:buFont typeface="Wingdings" panose="05000000000000000000" pitchFamily="2" charset="2"/>
              <a:buChar char="ü"/>
            </a:pP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Saúde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mental: 10</a:t>
            </a:r>
          </a:p>
          <a:p>
            <a:pPr marL="514350" marR="0" lvl="0" indent="-514350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Tx/>
              <a:buSzPct val="75000"/>
              <a:buFont typeface="Wingdings" panose="05000000000000000000" pitchFamily="2" charset="2"/>
              <a:buChar char="ü"/>
            </a:pPr>
            <a:r>
              <a:rPr lang="en-US" sz="2800" b="1" i="0" strike="noStrike" cap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Tabagismo</a:t>
            </a:r>
            <a:r>
              <a:rPr lang="en-US" sz="2800" b="1" i="0" strike="noStrike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</a:t>
            </a:r>
            <a:endParaRPr lang="en-US" sz="2800" b="1" i="0" strike="noStrike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  <a:p>
            <a:pPr marL="514350" marR="0" lvl="0" indent="-514350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Tx/>
              <a:buSzPct val="75000"/>
              <a:buFont typeface="Wingdings" panose="05000000000000000000" pitchFamily="2" charset="2"/>
              <a:buChar char="ü"/>
            </a:pP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Obesidade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06</a:t>
            </a:r>
            <a:endParaRPr lang="en-US" sz="2800" b="1" i="0" strike="noStrike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  <a:p>
            <a:pPr marL="514350" indent="-514350">
              <a:lnSpc>
                <a:spcPct val="90000"/>
              </a:lnSpc>
              <a:spcBef>
                <a:spcPts val="560"/>
              </a:spcBef>
              <a:buClrTx/>
              <a:buFont typeface="Wingdings" panose="05000000000000000000" pitchFamily="2" charset="2"/>
              <a:buChar char="ü"/>
            </a:pP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Prevenção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Câncer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Útero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90000"/>
              </a:lnSpc>
              <a:spcBef>
                <a:spcPts val="560"/>
              </a:spcBef>
              <a:buClrTx/>
              <a:buFont typeface="Wingdings" panose="05000000000000000000" pitchFamily="2" charset="2"/>
              <a:buChar char="ü"/>
            </a:pP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Hipertensão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Arterial: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97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90000"/>
              </a:lnSpc>
              <a:spcBef>
                <a:spcPts val="560"/>
              </a:spcBef>
              <a:buClrTx/>
              <a:buFont typeface="Wingdings" panose="05000000000000000000" pitchFamily="2" charset="2"/>
              <a:buChar char="ü"/>
            </a:pP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Hanseníase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04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consultas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caso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514350" lvl="0" indent="-514350">
              <a:lnSpc>
                <a:spcPct val="90000"/>
              </a:lnSpc>
              <a:spcBef>
                <a:spcPts val="560"/>
              </a:spcBef>
              <a:buClrTx/>
              <a:buFont typeface="Wingdings" panose="05000000000000000000" pitchFamily="2" charset="2"/>
              <a:buChar char="ü"/>
            </a:pP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Tuberculose:00	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marR="0" lvl="0" indent="-514350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Tx/>
              <a:buSzPct val="75000"/>
              <a:buFont typeface="Wingdings" panose="05000000000000000000" pitchFamily="2" charset="2"/>
              <a:buChar char="ü"/>
            </a:pPr>
            <a:endParaRPr sz="2800" b="0" i="0" strike="noStrike" cap="none" dirty="0">
              <a:solidFill>
                <a:srgbClr val="1D94AD"/>
              </a:solidFill>
              <a:latin typeface="Arial Narrow" panose="020B0606020202030204" pitchFamily="34" charset="0"/>
              <a:sym typeface="Tahoma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400" b="0" i="0" strike="noStrike" cap="none" dirty="0">
              <a:solidFill>
                <a:srgbClr val="1D94AD"/>
              </a:solidFill>
              <a:sym typeface="Tahoma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827584" y="152400"/>
            <a:ext cx="7783015" cy="106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lang="en-US" sz="3200" b="1" i="0" u="none" strike="noStrike" cap="none" dirty="0" err="1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Procedimentos</a:t>
            </a:r>
            <a:r>
              <a:rPr lang="en-US" sz="3200" b="1" i="0" u="none" strike="noStrike" cap="none" dirty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sz="3200" b="1" i="0" u="none" strike="noStrike" cap="none" dirty="0" err="1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Realizados</a:t>
            </a:r>
            <a:r>
              <a:rPr lang="en-US" sz="3200" b="1" i="0" u="none" strike="noStrike" cap="none" dirty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sz="3200" b="1" i="0" u="none" strike="noStrike" cap="none" dirty="0" err="1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nas</a:t>
            </a:r>
            <a:r>
              <a:rPr lang="en-US" sz="3200" b="1" i="0" u="none" strike="noStrike" cap="none" dirty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sz="3200" b="1" i="0" u="none" strike="noStrike" cap="none" dirty="0" err="1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Unidades</a:t>
            </a:r>
            <a:r>
              <a:rPr lang="en-US" sz="3200" b="1" i="0" u="none" strike="noStrike" cap="none" dirty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de </a:t>
            </a:r>
            <a:r>
              <a:rPr lang="en-US" sz="3200" b="1" i="0" u="none" strike="noStrike" cap="none" dirty="0" err="1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Saúde</a:t>
            </a:r>
            <a:r>
              <a:rPr lang="en-US" sz="3200" b="1" i="0" u="none" strike="noStrike" cap="none" dirty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, Hospital e PSF.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4294967295"/>
          </p:nvPr>
        </p:nvSpPr>
        <p:spPr>
          <a:xfrm>
            <a:off x="728662" y="2017711"/>
            <a:ext cx="8415337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3200" b="0" i="0" u="none" strike="noStrike" cap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None/>
            </a:pPr>
            <a:endParaRPr sz="32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graphicFrame>
        <p:nvGraphicFramePr>
          <p:cNvPr id="157" name="Shape 157"/>
          <p:cNvGraphicFramePr/>
          <p:nvPr>
            <p:extLst>
              <p:ext uri="{D42A27DB-BD31-4B8C-83A1-F6EECF244321}">
                <p14:modId xmlns:p14="http://schemas.microsoft.com/office/powerpoint/2010/main" xmlns="" val="164064636"/>
              </p:ext>
            </p:extLst>
          </p:nvPr>
        </p:nvGraphicFramePr>
        <p:xfrm>
          <a:off x="797007" y="1312263"/>
          <a:ext cx="8065591" cy="5345139"/>
        </p:xfrm>
        <a:graphic>
          <a:graphicData uri="http://schemas.openxmlformats.org/drawingml/2006/table">
            <a:tbl>
              <a:tblPr>
                <a:noFill/>
                <a:tableStyleId>{B722A8E4-E5AF-4D29-BB7F-EB20A0E84696}</a:tableStyleId>
              </a:tblPr>
              <a:tblGrid>
                <a:gridCol w="5356448"/>
                <a:gridCol w="2709143"/>
              </a:tblGrid>
              <a:tr h="61218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Tahoma"/>
                        <a:buNone/>
                      </a:pPr>
                      <a:r>
                        <a:rPr lang="en-US" sz="2800" b="1" i="0" u="none" strike="noStrike" cap="none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ahoma"/>
                          <a:cs typeface="Times New Roman" panose="02020603050405020304" pitchFamily="18" charset="0"/>
                          <a:sym typeface="Tahoma"/>
                        </a:rPr>
                        <a:t>PROCEDIMENTOS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Tahoma"/>
                        <a:buNone/>
                      </a:pPr>
                      <a:r>
                        <a:rPr lang="en-US" sz="3200" b="1" i="0" u="none" strike="noStrike" cap="none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ahoma"/>
                          <a:cs typeface="Times New Roman" panose="02020603050405020304" pitchFamily="18" charset="0"/>
                          <a:sym typeface="Tahoma"/>
                        </a:rPr>
                        <a:t>NIS II ESF II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93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Tahoma"/>
                        <a:buNone/>
                      </a:pPr>
                      <a:r>
                        <a:rPr lang="en-US" sz="2400" b="1" i="0" u="none" strike="noStrike" cap="none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ahoma"/>
                          <a:cs typeface="Times New Roman" panose="02020603050405020304" pitchFamily="18" charset="0"/>
                          <a:sym typeface="Tahoma"/>
                        </a:rPr>
                        <a:t>Atendimento individual de enfermagem.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Tahoma"/>
                        <a:buNone/>
                      </a:pPr>
                      <a:r>
                        <a:rPr lang="en-US" sz="3200" b="1" dirty="0" smtClean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ahoma"/>
                          <a:cs typeface="Times New Roman" panose="02020603050405020304" pitchFamily="18" charset="0"/>
                          <a:sym typeface="Tahoma"/>
                        </a:rPr>
                        <a:t>1.263</a:t>
                      </a:r>
                      <a:endParaRPr lang="en-US" sz="3200" b="1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ahoma"/>
                        <a:cs typeface="Times New Roman" panose="02020603050405020304" pitchFamily="18" charset="0"/>
                        <a:sym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20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Tahoma"/>
                        <a:buNone/>
                      </a:pPr>
                      <a:r>
                        <a:rPr lang="en-US" sz="2400" b="1" i="0" u="none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ahoma"/>
                          <a:cs typeface="Times New Roman" panose="02020603050405020304" pitchFamily="18" charset="0"/>
                          <a:sym typeface="Tahoma"/>
                        </a:rPr>
                        <a:t>Curativos</a:t>
                      </a:r>
                      <a:endParaRPr lang="en-US" sz="2400" b="1" i="0" u="non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ahoma"/>
                        <a:cs typeface="Times New Roman" panose="02020603050405020304" pitchFamily="18" charset="0"/>
                        <a:sym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Tahoma"/>
                        <a:buNone/>
                      </a:pPr>
                      <a:r>
                        <a:rPr lang="en-US" sz="3200" b="1" dirty="0" smtClean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ahoma"/>
                          <a:cs typeface="Times New Roman" panose="02020603050405020304" pitchFamily="18" charset="0"/>
                          <a:sym typeface="Tahoma"/>
                        </a:rPr>
                        <a:t>555</a:t>
                      </a:r>
                      <a:endParaRPr lang="en-US" sz="3200" b="1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ahoma"/>
                        <a:cs typeface="Times New Roman" panose="02020603050405020304" pitchFamily="18" charset="0"/>
                        <a:sym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20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Tahoma"/>
                        <a:buNone/>
                      </a:pPr>
                      <a:r>
                        <a:rPr lang="en-US" sz="2400" b="1" i="0" u="none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ahoma"/>
                          <a:cs typeface="Times New Roman" panose="02020603050405020304" pitchFamily="18" charset="0"/>
                          <a:sym typeface="Tahoma"/>
                        </a:rPr>
                        <a:t>Inalações</a:t>
                      </a:r>
                      <a:endParaRPr lang="en-US" sz="2400" b="1" i="0" u="non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ahoma"/>
                        <a:cs typeface="Times New Roman" panose="02020603050405020304" pitchFamily="18" charset="0"/>
                        <a:sym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Tahoma"/>
                        <a:buNone/>
                      </a:pPr>
                      <a:r>
                        <a:rPr lang="en-US" sz="3200" b="1" dirty="0" smtClean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ahoma"/>
                          <a:cs typeface="Times New Roman" panose="02020603050405020304" pitchFamily="18" charset="0"/>
                          <a:sym typeface="Tahoma"/>
                        </a:rPr>
                        <a:t>83</a:t>
                      </a:r>
                      <a:endParaRPr lang="en-US" sz="3200" b="1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ahoma"/>
                        <a:cs typeface="Times New Roman" panose="02020603050405020304" pitchFamily="18" charset="0"/>
                        <a:sym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20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Tahoma"/>
                        <a:buNone/>
                      </a:pPr>
                      <a:r>
                        <a:rPr lang="en-US" sz="2400" b="1" i="0" u="none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ahoma"/>
                          <a:cs typeface="Times New Roman" panose="02020603050405020304" pitchFamily="18" charset="0"/>
                          <a:sym typeface="Tahoma"/>
                        </a:rPr>
                        <a:t>Injeções</a:t>
                      </a:r>
                      <a:endParaRPr lang="en-US" sz="2400" b="1" i="0" u="non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ahoma"/>
                        <a:cs typeface="Times New Roman" panose="02020603050405020304" pitchFamily="18" charset="0"/>
                        <a:sym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Tahoma"/>
                        <a:buNone/>
                      </a:pPr>
                      <a:r>
                        <a:rPr lang="en-US" sz="3200" b="1" dirty="0" smtClean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ahoma"/>
                          <a:cs typeface="Times New Roman" panose="02020603050405020304" pitchFamily="18" charset="0"/>
                          <a:sym typeface="Tahoma"/>
                        </a:rPr>
                        <a:t>322</a:t>
                      </a:r>
                      <a:endParaRPr lang="en-US" sz="3200" b="1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ahoma"/>
                        <a:cs typeface="Times New Roman" panose="02020603050405020304" pitchFamily="18" charset="0"/>
                        <a:sym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20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Tahoma"/>
                        <a:buNone/>
                      </a:pPr>
                      <a:r>
                        <a:rPr lang="en-US" sz="2400" b="1" i="0" u="none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ahoma"/>
                          <a:cs typeface="Times New Roman" panose="02020603050405020304" pitchFamily="18" charset="0"/>
                          <a:sym typeface="Tahoma"/>
                        </a:rPr>
                        <a:t>Retirada</a:t>
                      </a:r>
                      <a:r>
                        <a:rPr lang="en-US" sz="2400" b="1" i="0" u="none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ahoma"/>
                          <a:cs typeface="Times New Roman" panose="02020603050405020304" pitchFamily="18" charset="0"/>
                          <a:sym typeface="Tahoma"/>
                        </a:rPr>
                        <a:t> de </a:t>
                      </a:r>
                      <a:r>
                        <a:rPr lang="en-US" sz="2400" b="1" i="0" u="none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ahoma"/>
                          <a:cs typeface="Times New Roman" panose="02020603050405020304" pitchFamily="18" charset="0"/>
                          <a:sym typeface="Tahoma"/>
                        </a:rPr>
                        <a:t>pontos</a:t>
                      </a:r>
                      <a:endParaRPr lang="en-US" sz="2400" b="1" i="0" u="non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ahoma"/>
                        <a:cs typeface="Times New Roman" panose="02020603050405020304" pitchFamily="18" charset="0"/>
                        <a:sym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Tahoma"/>
                        <a:buNone/>
                      </a:pPr>
                      <a:r>
                        <a:rPr lang="en-US" sz="3200" b="1" dirty="0" smtClean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ahoma"/>
                          <a:cs typeface="Times New Roman" panose="02020603050405020304" pitchFamily="18" charset="0"/>
                          <a:sym typeface="Tahoma"/>
                        </a:rPr>
                        <a:t>05</a:t>
                      </a:r>
                      <a:endParaRPr lang="en-US" sz="3200" b="1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ahoma"/>
                        <a:cs typeface="Times New Roman" panose="02020603050405020304" pitchFamily="18" charset="0"/>
                        <a:sym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20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Tahoma"/>
                        <a:buNone/>
                      </a:pPr>
                      <a:r>
                        <a:rPr lang="en-US" sz="2400" b="1" i="0" u="none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ahoma"/>
                          <a:cs typeface="Times New Roman" panose="02020603050405020304" pitchFamily="18" charset="0"/>
                          <a:sym typeface="Tahoma"/>
                        </a:rPr>
                        <a:t>Suturas</a:t>
                      </a:r>
                      <a:endParaRPr lang="en-US" sz="2400" b="1" i="0" u="non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ahoma"/>
                        <a:cs typeface="Times New Roman" panose="02020603050405020304" pitchFamily="18" charset="0"/>
                        <a:sym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Tahoma"/>
                        <a:buNone/>
                      </a:pPr>
                      <a:r>
                        <a:rPr lang="en-US" sz="3200" b="1" dirty="0" smtClean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ahoma"/>
                          <a:cs typeface="Times New Roman" panose="02020603050405020304" pitchFamily="18" charset="0"/>
                          <a:sym typeface="Tahoma"/>
                        </a:rPr>
                        <a:t>00</a:t>
                      </a:r>
                      <a:endParaRPr lang="en-US" sz="3200" b="1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ahoma"/>
                        <a:cs typeface="Times New Roman" panose="02020603050405020304" pitchFamily="18" charset="0"/>
                        <a:sym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20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Tahoma"/>
                        <a:buNone/>
                      </a:pPr>
                      <a:r>
                        <a:rPr lang="en-US" sz="2400" b="1" i="0" u="none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ahoma"/>
                          <a:cs typeface="Times New Roman" panose="02020603050405020304" pitchFamily="18" charset="0"/>
                          <a:sym typeface="Tahoma"/>
                        </a:rPr>
                        <a:t>Reuniões</a:t>
                      </a:r>
                      <a:endParaRPr lang="en-US" sz="2400" b="1" i="0" u="non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ahoma"/>
                        <a:cs typeface="Times New Roman" panose="02020603050405020304" pitchFamily="18" charset="0"/>
                        <a:sym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Tahoma"/>
                        <a:buNone/>
                      </a:pPr>
                      <a:r>
                        <a:rPr lang="en-US" sz="3200" b="1" i="0" u="none" dirty="0" smtClean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ahoma"/>
                          <a:cs typeface="Times New Roman" panose="02020603050405020304" pitchFamily="18" charset="0"/>
                          <a:sym typeface="Tahoma"/>
                        </a:rPr>
                        <a:t>07</a:t>
                      </a:r>
                      <a:endParaRPr lang="en-US" sz="3200" b="1" i="0" u="none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ahoma"/>
                        <a:cs typeface="Times New Roman" panose="02020603050405020304" pitchFamily="18" charset="0"/>
                        <a:sym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9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Tahoma"/>
                        <a:buNone/>
                      </a:pPr>
                      <a:r>
                        <a:rPr lang="en-US" sz="2400" b="1" i="0" u="none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ahoma"/>
                          <a:cs typeface="Times New Roman" panose="02020603050405020304" pitchFamily="18" charset="0"/>
                          <a:sym typeface="Tahoma"/>
                        </a:rPr>
                        <a:t>Atendimento</a:t>
                      </a:r>
                      <a:r>
                        <a:rPr lang="en-US" sz="2400" b="1" i="0" u="none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ahoma"/>
                          <a:cs typeface="Times New Roman" panose="02020603050405020304" pitchFamily="18" charset="0"/>
                          <a:sym typeface="Tahoma"/>
                        </a:rPr>
                        <a:t> </a:t>
                      </a:r>
                      <a:r>
                        <a:rPr lang="en-US" sz="2400" b="1" i="0" u="none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ahoma"/>
                          <a:cs typeface="Times New Roman" panose="02020603050405020304" pitchFamily="18" charset="0"/>
                          <a:sym typeface="Tahoma"/>
                        </a:rPr>
                        <a:t>Grupo</a:t>
                      </a:r>
                      <a:r>
                        <a:rPr lang="en-US" sz="2400" b="1" i="0" u="none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ahoma"/>
                          <a:cs typeface="Times New Roman" panose="02020603050405020304" pitchFamily="18" charset="0"/>
                          <a:sym typeface="Tahoma"/>
                        </a:rPr>
                        <a:t> </a:t>
                      </a:r>
                      <a:r>
                        <a:rPr lang="en-US" sz="2400" b="1" i="0" u="none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ahoma"/>
                          <a:cs typeface="Times New Roman" panose="02020603050405020304" pitchFamily="18" charset="0"/>
                          <a:sym typeface="Tahoma"/>
                        </a:rPr>
                        <a:t>Educação</a:t>
                      </a:r>
                      <a:r>
                        <a:rPr lang="en-US" sz="2400" b="1" i="0" u="none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ahoma"/>
                          <a:cs typeface="Times New Roman" panose="02020603050405020304" pitchFamily="18" charset="0"/>
                          <a:sym typeface="Tahoma"/>
                        </a:rPr>
                        <a:t> </a:t>
                      </a:r>
                      <a:r>
                        <a:rPr lang="en-US" sz="2400" b="1" i="0" u="none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ahoma"/>
                          <a:cs typeface="Times New Roman" panose="02020603050405020304" pitchFamily="18" charset="0"/>
                          <a:sym typeface="Tahoma"/>
                        </a:rPr>
                        <a:t>em</a:t>
                      </a:r>
                      <a:r>
                        <a:rPr lang="en-US" sz="2400" b="1" i="0" u="none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ahoma"/>
                          <a:cs typeface="Times New Roman" panose="02020603050405020304" pitchFamily="18" charset="0"/>
                          <a:sym typeface="Tahoma"/>
                        </a:rPr>
                        <a:t> </a:t>
                      </a:r>
                      <a:r>
                        <a:rPr lang="en-US" sz="2400" b="1" i="0" u="none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ahoma"/>
                          <a:cs typeface="Times New Roman" panose="02020603050405020304" pitchFamily="18" charset="0"/>
                          <a:sym typeface="Tahoma"/>
                        </a:rPr>
                        <a:t>Saúde</a:t>
                      </a:r>
                      <a:endParaRPr lang="en-US" sz="2400" b="1" i="0" u="non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ahoma"/>
                        <a:cs typeface="Times New Roman" panose="02020603050405020304" pitchFamily="18" charset="0"/>
                        <a:sym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Tahoma"/>
                        <a:buNone/>
                      </a:pPr>
                      <a:r>
                        <a:rPr lang="en-US" sz="3200" b="1" i="0" u="none" dirty="0" smtClean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ahoma"/>
                          <a:cs typeface="Times New Roman" panose="02020603050405020304" pitchFamily="18" charset="0"/>
                          <a:sym typeface="Tahoma"/>
                        </a:rPr>
                        <a:t>11</a:t>
                      </a:r>
                      <a:endParaRPr lang="en-US" sz="3200" b="1" i="0" u="none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ahoma"/>
                        <a:cs typeface="Times New Roman" panose="02020603050405020304" pitchFamily="18" charset="0"/>
                        <a:sym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20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Tahoma"/>
                        <a:buNone/>
                      </a:pPr>
                      <a:r>
                        <a:rPr lang="en-US" sz="2000" b="1" i="0" u="none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ahoma"/>
                          <a:cs typeface="Times New Roman" panose="02020603050405020304" pitchFamily="18" charset="0"/>
                          <a:sym typeface="Tahoma"/>
                        </a:rPr>
                        <a:t>TOTAL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Tahoma"/>
                        <a:buNone/>
                      </a:pPr>
                      <a:r>
                        <a:rPr lang="en-US" sz="3200" b="1" dirty="0" smtClean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ahoma"/>
                          <a:cs typeface="Times New Roman" panose="02020603050405020304" pitchFamily="18" charset="0"/>
                          <a:sym typeface="Tahoma"/>
                        </a:rPr>
                        <a:t>2.246 </a:t>
                      </a:r>
                      <a:endParaRPr lang="en-US" sz="32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ahoma"/>
                        <a:cs typeface="Times New Roman" panose="02020603050405020304" pitchFamily="18" charset="0"/>
                        <a:sym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8" name="Shape 158"/>
          <p:cNvSpPr txBox="1"/>
          <p:nvPr/>
        </p:nvSpPr>
        <p:spPr>
          <a:xfrm>
            <a:off x="7524328" y="6564311"/>
            <a:ext cx="1345033" cy="2841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94AD"/>
              </a:buClr>
              <a:buSzPct val="25000"/>
              <a:buFont typeface="Arial"/>
              <a:buNone/>
            </a:pPr>
            <a:endParaRPr lang="en-US" sz="1400" b="0" i="0" u="none" strike="noStrike" cap="none" dirty="0">
              <a:solidFill>
                <a:srgbClr val="1D94AD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899592" y="548680"/>
            <a:ext cx="7391399" cy="106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lang="en-US" sz="5400" b="1" i="0" u="none" strike="noStrike" cap="none" dirty="0" err="1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Encaminhamentos</a:t>
            </a:r>
            <a:r>
              <a:rPr lang="en-US" sz="5400" b="1" i="0" u="none" strike="noStrike" cap="none" dirty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– NIS II</a:t>
            </a:r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971600" y="1988840"/>
            <a:ext cx="7391399" cy="352878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None/>
            </a:pPr>
            <a:endParaRPr sz="2800" b="0" i="0" u="none" dirty="0">
              <a:solidFill>
                <a:schemeClr val="dk2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457200" indent="-457200">
              <a:lnSpc>
                <a:spcPct val="80000"/>
              </a:lnSpc>
              <a:buClrTx/>
              <a:buSzPct val="85714"/>
              <a:buFont typeface="Wingdings" panose="05000000000000000000" pitchFamily="2" charset="2"/>
              <a:buChar char="ü"/>
            </a:pPr>
            <a:r>
              <a:rPr lang="en-US" sz="3600" b="1" i="0" u="none" dirty="0">
                <a:solidFill>
                  <a:schemeClr val="dk2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sz="36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Atendimento</a:t>
            </a:r>
            <a:r>
              <a:rPr lang="en-US" sz="3600" b="1" i="0" u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sz="3600" b="1" i="0" u="none" dirty="0" err="1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Especializado</a:t>
            </a:r>
            <a:r>
              <a:rPr lang="en-US" sz="3600" b="1" i="0" u="none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</a:t>
            </a:r>
            <a:r>
              <a:rPr lang="en-US" sz="3600" b="1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</a:t>
            </a:r>
            <a:endParaRPr lang="en-US" sz="3600" b="1" i="0" u="none" dirty="0" smtClean="0"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  <a:p>
            <a:pPr marL="457200" indent="-457200">
              <a:lnSpc>
                <a:spcPct val="80000"/>
              </a:lnSpc>
              <a:buClrTx/>
              <a:buFont typeface="Wingdings" panose="05000000000000000000" pitchFamily="2" charset="2"/>
              <a:buChar char="ü"/>
            </a:pPr>
            <a:r>
              <a:rPr lang="en-US" sz="3600" b="1" i="0" u="none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sz="3600" b="1" i="0" u="none" dirty="0" err="1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Internação</a:t>
            </a:r>
            <a:r>
              <a:rPr lang="en-US" sz="3600" b="1" i="0" u="none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sz="3600" b="1" i="0" u="none" dirty="0" err="1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Hospitalar</a:t>
            </a:r>
            <a:r>
              <a:rPr lang="en-US" sz="3600" b="1" i="0" u="none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</a:t>
            </a:r>
            <a:r>
              <a:rPr lang="en-US" sz="3600" b="1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</a:t>
            </a:r>
            <a:endParaRPr lang="en-US" sz="3600" b="1" i="0" u="none" dirty="0" smtClean="0"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  <a:p>
            <a:pPr marL="457200" indent="-457200">
              <a:lnSpc>
                <a:spcPct val="80000"/>
              </a:lnSpc>
              <a:buClrTx/>
              <a:buFont typeface="Wingdings" panose="05000000000000000000" pitchFamily="2" charset="2"/>
              <a:buChar char="ü"/>
            </a:pPr>
            <a:r>
              <a:rPr lang="en-US" sz="3600" b="1" i="0" u="none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sz="3600" b="1" i="0" u="none" dirty="0" err="1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Urgência</a:t>
            </a:r>
            <a:r>
              <a:rPr lang="en-US" sz="3600" b="1" i="0" u="none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/</a:t>
            </a:r>
            <a:r>
              <a:rPr lang="en-US" sz="3600" b="1" i="0" u="none" dirty="0" err="1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Emergência</a:t>
            </a:r>
            <a:r>
              <a:rPr lang="en-US" sz="3600" b="1" i="0" u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</a:t>
            </a:r>
            <a:r>
              <a:rPr lang="en-US" sz="3600" b="1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</a:t>
            </a:r>
            <a:endParaRPr lang="en-US" sz="3600" b="1" i="0" u="none" dirty="0"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  <a:p>
            <a:pPr marL="457200" indent="-457200">
              <a:lnSpc>
                <a:spcPct val="80000"/>
              </a:lnSpc>
              <a:buClrTx/>
              <a:buFont typeface="Wingdings" panose="05000000000000000000" pitchFamily="2" charset="2"/>
              <a:buChar char="ü"/>
            </a:pPr>
            <a:r>
              <a:rPr lang="en-US" sz="3600" b="1" i="0" u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sz="36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Internação</a:t>
            </a:r>
            <a:r>
              <a:rPr lang="en-US" sz="3600" b="1" i="0" u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sz="36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Domiciliar</a:t>
            </a:r>
            <a:r>
              <a:rPr lang="en-US" sz="3600" b="1" i="0" u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</a:t>
            </a:r>
            <a:r>
              <a:rPr lang="en-US" sz="3600" b="1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</a:t>
            </a:r>
            <a:endParaRPr lang="en-US" sz="3600" b="1" i="0" u="none" dirty="0"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3200" b="0" i="0" u="none" dirty="0" smtClean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3200" b="0" i="0" u="none" dirty="0">
              <a:solidFill>
                <a:schemeClr val="dk2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None/>
            </a:pPr>
            <a:endParaRPr sz="2800" b="0" i="0" u="none" dirty="0">
              <a:solidFill>
                <a:srgbClr val="1D94AD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755576" y="548680"/>
            <a:ext cx="7537398" cy="9223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lang="en-US" sz="4800" b="1" i="0" u="none" strike="noStrike" cap="none" dirty="0" err="1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Exames</a:t>
            </a:r>
            <a:r>
              <a:rPr lang="en-US" sz="4800" b="1" i="0" u="none" strike="noStrike" cap="none" dirty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sz="4800" b="1" i="0" u="none" strike="noStrike" cap="none" dirty="0" err="1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Complementares</a:t>
            </a:r>
            <a:r>
              <a:rPr lang="en-US" sz="4800" b="1" i="0" u="none" strike="noStrike" cap="none" dirty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– NIS II</a:t>
            </a:r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11560" y="1628800"/>
            <a:ext cx="7704088" cy="36724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 typeface="Arial" panose="020B0604020202020204" pitchFamily="34" charset="0"/>
              <a:buChar char="•"/>
            </a:pPr>
            <a:endParaRPr sz="2800" b="0" i="0" u="none" dirty="0"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Tx/>
              <a:buSzPct val="75000"/>
              <a:buFont typeface="Arial" panose="020B0604020202020204" pitchFamily="34" charset="0"/>
              <a:buChar char="•"/>
            </a:pPr>
            <a:endParaRPr sz="2800" b="0" i="0" u="none" dirty="0"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  <a:p>
            <a:pPr marL="457200" indent="-457200">
              <a:lnSpc>
                <a:spcPct val="80000"/>
              </a:lnSpc>
              <a:buClrTx/>
              <a:buSzPct val="85714"/>
              <a:buFont typeface="Wingdings" panose="05000000000000000000" pitchFamily="2" charset="2"/>
              <a:buChar char="ü"/>
            </a:pPr>
            <a:r>
              <a:rPr lang="en-US" b="1" i="0" u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b="1" i="0" u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Patologia</a:t>
            </a:r>
            <a:r>
              <a:rPr lang="en-US" b="1" i="0" u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b="1" i="0" u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Clínica</a:t>
            </a:r>
            <a:r>
              <a:rPr lang="en-US" b="1" i="0" u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</a:t>
            </a:r>
            <a:r>
              <a:rPr lang="en-US" b="1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2.298</a:t>
            </a:r>
            <a:endParaRPr lang="en-US" b="1" dirty="0"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Tx/>
              <a:buSzPct val="75000"/>
              <a:buFont typeface="Wingdings" panose="05000000000000000000" pitchFamily="2" charset="2"/>
              <a:buChar char="ü"/>
            </a:pPr>
            <a:r>
              <a:rPr lang="en-US" b="1" i="0" u="none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b="1" i="0" u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Raio</a:t>
            </a:r>
            <a:r>
              <a:rPr lang="en-US" b="1" i="0" u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X: </a:t>
            </a:r>
            <a:r>
              <a:rPr lang="en-US" b="1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endParaRPr lang="en-US" b="1" dirty="0"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Tx/>
              <a:buSzPct val="75000"/>
              <a:buFont typeface="Wingdings" panose="05000000000000000000" pitchFamily="2" charset="2"/>
              <a:buChar char="ü"/>
            </a:pPr>
            <a:r>
              <a:rPr lang="en-US" b="1" i="0" u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Ultra – </a:t>
            </a:r>
            <a:r>
              <a:rPr lang="en-US" b="1" i="0" u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som</a:t>
            </a:r>
            <a:r>
              <a:rPr lang="en-US" b="1" i="0" u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de </a:t>
            </a:r>
            <a:r>
              <a:rPr lang="en-US" b="1" i="0" u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Obstetrícia</a:t>
            </a:r>
            <a:r>
              <a:rPr lang="en-US" b="1" i="0" u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</a:t>
            </a:r>
            <a:r>
              <a:rPr lang="en-US" b="1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b="1" i="0" u="none" dirty="0"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  <a:p>
            <a:pPr marL="457200" marR="0" lvl="0" indent="-4572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Tx/>
              <a:buSzPct val="75000"/>
              <a:buFont typeface="Wingdings" panose="05000000000000000000" pitchFamily="2" charset="2"/>
              <a:buChar char="ü"/>
            </a:pPr>
            <a:r>
              <a:rPr lang="en-US" b="1" i="0" u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Outros Ultra – sons  e </a:t>
            </a:r>
            <a:r>
              <a:rPr lang="en-US" b="1" i="0" u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Exames</a:t>
            </a:r>
            <a:r>
              <a:rPr lang="en-US" b="1" i="0" u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</a:t>
            </a:r>
            <a:r>
              <a:rPr lang="en-US" b="1" i="0" u="none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68</a:t>
            </a:r>
          </a:p>
          <a:p>
            <a:pPr marL="0" marR="0" lvl="0" indent="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Tx/>
              <a:buSzPct val="75000"/>
              <a:buNone/>
            </a:pPr>
            <a:endParaRPr lang="en-US" b="1" i="0" u="none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None/>
            </a:pPr>
            <a:endParaRPr sz="2400" b="1" i="0" u="none" dirty="0">
              <a:solidFill>
                <a:schemeClr val="dk2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None/>
            </a:pPr>
            <a:endParaRPr sz="1800" b="0" i="0" u="none" dirty="0">
              <a:solidFill>
                <a:schemeClr val="dk2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None/>
            </a:pPr>
            <a:endParaRPr sz="1800" b="0" i="0" u="none" dirty="0">
              <a:solidFill>
                <a:schemeClr val="dk2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400" b="0" i="0" u="none" dirty="0">
              <a:solidFill>
                <a:schemeClr val="dk2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200" b="0" i="0" u="none" dirty="0">
              <a:solidFill>
                <a:schemeClr val="dk2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342900" algn="r" rtl="0">
              <a:lnSpc>
                <a:spcPct val="80000"/>
              </a:lnSpc>
              <a:spcBef>
                <a:spcPts val="2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100" b="0" i="0" u="none" dirty="0">
                <a:solidFill>
                  <a:srgbClr val="1D94AD"/>
                </a:solidFill>
                <a:latin typeface="Tahoma"/>
                <a:ea typeface="Tahoma"/>
                <a:cs typeface="Tahoma"/>
                <a:sym typeface="Tahoma"/>
              </a:rPr>
              <a:t>Fonte: SIAB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827584" y="404664"/>
            <a:ext cx="7391399" cy="106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lang="en-US" sz="4400" b="1" i="0" u="none" strike="noStrike" cap="none" dirty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    PACS/PSF</a:t>
            </a:r>
            <a:br>
              <a:rPr lang="en-US" sz="4400" b="1" i="0" u="none" strike="noStrike" cap="none" dirty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</a:br>
            <a:r>
              <a:rPr lang="en-US" sz="4400" b="1" i="0" u="none" strike="noStrike" cap="none" dirty="0" err="1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Visitas</a:t>
            </a:r>
            <a:r>
              <a:rPr lang="en-US" sz="4400" b="1" i="0" u="none" strike="noStrike" cap="none" dirty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sz="4400" b="1" i="0" u="none" strike="noStrike" cap="none" dirty="0" err="1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Domiciliares</a:t>
            </a:r>
            <a:r>
              <a:rPr lang="en-US" sz="4400" b="1" i="0" u="none" strike="noStrike" cap="none" dirty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– ESF II</a:t>
            </a:r>
          </a:p>
        </p:txBody>
      </p:sp>
      <p:graphicFrame>
        <p:nvGraphicFramePr>
          <p:cNvPr id="176" name="Shape 176"/>
          <p:cNvGraphicFramePr/>
          <p:nvPr>
            <p:extLst>
              <p:ext uri="{D42A27DB-BD31-4B8C-83A1-F6EECF244321}">
                <p14:modId xmlns:p14="http://schemas.microsoft.com/office/powerpoint/2010/main" xmlns="" val="955209304"/>
              </p:ext>
            </p:extLst>
          </p:nvPr>
        </p:nvGraphicFramePr>
        <p:xfrm>
          <a:off x="428625" y="2214561"/>
          <a:ext cx="8064500" cy="4410025"/>
        </p:xfrm>
        <a:graphic>
          <a:graphicData uri="http://schemas.openxmlformats.org/drawingml/2006/table">
            <a:tbl>
              <a:tblPr>
                <a:noFill/>
                <a:tableStyleId>{B722A8E4-E5AF-4D29-BB7F-EB20A0E84696}</a:tableStyleId>
              </a:tblPr>
              <a:tblGrid>
                <a:gridCol w="6162675"/>
                <a:gridCol w="1901825"/>
              </a:tblGrid>
              <a:tr h="593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Tahoma"/>
                        <a:buNone/>
                      </a:pPr>
                      <a:r>
                        <a:rPr lang="en-US" sz="2800" b="1" i="0" u="none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Tahoma"/>
                          <a:cs typeface="Times New Roman" panose="02020603050405020304" pitchFamily="18" charset="0"/>
                          <a:sym typeface="Tahoma"/>
                        </a:rPr>
                        <a:t>PROFISSIONAIS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Tahoma"/>
                        <a:buNone/>
                      </a:pPr>
                      <a:r>
                        <a:rPr lang="en-US" sz="2800" b="1" i="0" u="none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ahoma"/>
                          <a:cs typeface="Times New Roman" panose="02020603050405020304" pitchFamily="18" charset="0"/>
                          <a:sym typeface="Tahoma"/>
                        </a:rPr>
                        <a:t>TOTAL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21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Tahoma"/>
                        <a:buNone/>
                      </a:pPr>
                      <a:r>
                        <a:rPr lang="en-US" sz="2800" b="1" i="0" u="none" dirty="0" err="1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Tahoma"/>
                          <a:cs typeface="Times New Roman" panose="02020603050405020304" pitchFamily="18" charset="0"/>
                          <a:sym typeface="Tahoma"/>
                        </a:rPr>
                        <a:t>Médico</a:t>
                      </a:r>
                      <a:endParaRPr lang="en-US" sz="2800" b="1" i="0" u="none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Tahoma"/>
                        <a:cs typeface="Times New Roman" panose="02020603050405020304" pitchFamily="18" charset="0"/>
                        <a:sym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Tahoma"/>
                        <a:buNone/>
                      </a:pPr>
                      <a:r>
                        <a:rPr lang="en-US" sz="2000" b="1" dirty="0" smtClean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ahoma"/>
                          <a:cs typeface="Times New Roman" panose="02020603050405020304" pitchFamily="18" charset="0"/>
                          <a:sym typeface="Tahoma"/>
                        </a:rPr>
                        <a:t>25</a:t>
                      </a:r>
                      <a:endParaRPr lang="en-US" sz="2000" b="1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ahoma"/>
                        <a:cs typeface="Times New Roman" panose="02020603050405020304" pitchFamily="18" charset="0"/>
                        <a:sym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21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Tahoma"/>
                        <a:buNone/>
                      </a:pPr>
                      <a:r>
                        <a:rPr lang="en-US" sz="2800" b="1" i="0" u="none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Tahoma"/>
                          <a:cs typeface="Times New Roman" panose="02020603050405020304" pitchFamily="18" charset="0"/>
                          <a:sym typeface="Tahoma"/>
                        </a:rPr>
                        <a:t>Enfermeiro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Tahoma"/>
                        <a:buNone/>
                      </a:pPr>
                      <a:r>
                        <a:rPr lang="en-US" sz="2000" b="1" dirty="0" smtClean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ahoma"/>
                          <a:cs typeface="Times New Roman" panose="02020603050405020304" pitchFamily="18" charset="0"/>
                          <a:sym typeface="Tahoma"/>
                        </a:rPr>
                        <a:t>18</a:t>
                      </a:r>
                      <a:endParaRPr lang="en-US" sz="2000" b="1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ahoma"/>
                        <a:cs typeface="Times New Roman" panose="02020603050405020304" pitchFamily="18" charset="0"/>
                        <a:sym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Tahoma"/>
                        <a:buNone/>
                      </a:pPr>
                      <a:r>
                        <a:rPr lang="en-US" sz="2800" b="1" i="0" u="none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Tahoma"/>
                          <a:cs typeface="Times New Roman" panose="02020603050405020304" pitchFamily="18" charset="0"/>
                          <a:sym typeface="Tahoma"/>
                        </a:rPr>
                        <a:t>Outros </a:t>
                      </a:r>
                      <a:r>
                        <a:rPr lang="en-US" sz="2800" b="1" i="0" u="none" dirty="0" err="1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Tahoma"/>
                          <a:cs typeface="Times New Roman" panose="02020603050405020304" pitchFamily="18" charset="0"/>
                          <a:sym typeface="Tahoma"/>
                        </a:rPr>
                        <a:t>profissionais</a:t>
                      </a:r>
                      <a:r>
                        <a:rPr lang="en-US" sz="2800" b="1" i="0" u="none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Tahoma"/>
                          <a:cs typeface="Times New Roman" panose="02020603050405020304" pitchFamily="18" charset="0"/>
                          <a:sym typeface="Tahoma"/>
                        </a:rPr>
                        <a:t> de </a:t>
                      </a:r>
                      <a:r>
                        <a:rPr lang="en-US" sz="2800" b="1" i="0" u="none" dirty="0" err="1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Tahoma"/>
                          <a:cs typeface="Times New Roman" panose="02020603050405020304" pitchFamily="18" charset="0"/>
                          <a:sym typeface="Tahoma"/>
                        </a:rPr>
                        <a:t>nível</a:t>
                      </a:r>
                      <a:r>
                        <a:rPr lang="en-US" sz="2800" b="1" i="0" u="none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Tahoma"/>
                          <a:cs typeface="Times New Roman" panose="02020603050405020304" pitchFamily="18" charset="0"/>
                          <a:sym typeface="Tahoma"/>
                        </a:rPr>
                        <a:t> superior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Tahoma"/>
                        <a:buNone/>
                      </a:pPr>
                      <a:r>
                        <a:rPr lang="en-US" sz="2000" b="1" i="0" u="none" dirty="0" smtClean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ahoma"/>
                          <a:cs typeface="Times New Roman" panose="02020603050405020304" pitchFamily="18" charset="0"/>
                          <a:sym typeface="Tahoma"/>
                        </a:rPr>
                        <a:t>0</a:t>
                      </a:r>
                      <a:r>
                        <a:rPr lang="en-US" sz="2000" b="1" i="0" u="none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ahoma"/>
                          <a:cs typeface="Times New Roman" panose="02020603050405020304" pitchFamily="18" charset="0"/>
                          <a:sym typeface="Tahoma"/>
                        </a:rPr>
                        <a:t>0</a:t>
                      </a:r>
                      <a:endParaRPr lang="en-US" sz="2000" b="1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ahoma"/>
                        <a:cs typeface="Times New Roman" panose="02020603050405020304" pitchFamily="18" charset="0"/>
                        <a:sym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2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Tahoma"/>
                        <a:buNone/>
                      </a:pPr>
                      <a:r>
                        <a:rPr lang="en-US" sz="2800" b="1" i="0" u="none" dirty="0" err="1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Tahoma"/>
                          <a:cs typeface="Times New Roman" panose="02020603050405020304" pitchFamily="18" charset="0"/>
                          <a:sym typeface="Tahoma"/>
                        </a:rPr>
                        <a:t>Profissionais</a:t>
                      </a:r>
                      <a:r>
                        <a:rPr lang="en-US" sz="2800" b="1" i="0" u="none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Tahoma"/>
                          <a:cs typeface="Times New Roman" panose="02020603050405020304" pitchFamily="18" charset="0"/>
                          <a:sym typeface="Tahoma"/>
                        </a:rPr>
                        <a:t> de </a:t>
                      </a:r>
                      <a:r>
                        <a:rPr lang="en-US" sz="2800" b="1" i="0" u="none" dirty="0" err="1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Tahoma"/>
                          <a:cs typeface="Times New Roman" panose="02020603050405020304" pitchFamily="18" charset="0"/>
                          <a:sym typeface="Tahoma"/>
                        </a:rPr>
                        <a:t>nível</a:t>
                      </a:r>
                      <a:r>
                        <a:rPr lang="en-US" sz="2800" b="1" i="0" u="none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Tahoma"/>
                          <a:cs typeface="Times New Roman" panose="02020603050405020304" pitchFamily="18" charset="0"/>
                          <a:sym typeface="Tahoma"/>
                        </a:rPr>
                        <a:t> </a:t>
                      </a:r>
                      <a:r>
                        <a:rPr lang="en-US" sz="2800" b="1" i="0" u="none" dirty="0" err="1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Tahoma"/>
                          <a:cs typeface="Times New Roman" panose="02020603050405020304" pitchFamily="18" charset="0"/>
                          <a:sym typeface="Tahoma"/>
                        </a:rPr>
                        <a:t>médio</a:t>
                      </a:r>
                      <a:endParaRPr lang="en-US" sz="2800" b="1" i="0" u="none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Tahoma"/>
                        <a:cs typeface="Times New Roman" panose="02020603050405020304" pitchFamily="18" charset="0"/>
                        <a:sym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Tahoma"/>
                        <a:buNone/>
                      </a:pPr>
                      <a:r>
                        <a:rPr lang="en-US" sz="2000" b="1" dirty="0" smtClean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ahoma"/>
                          <a:cs typeface="Times New Roman" panose="02020603050405020304" pitchFamily="18" charset="0"/>
                          <a:sym typeface="Tahoma"/>
                        </a:rPr>
                        <a:t>756</a:t>
                      </a:r>
                      <a:endParaRPr lang="en-US" sz="2000" b="1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ahoma"/>
                        <a:cs typeface="Times New Roman" panose="02020603050405020304" pitchFamily="18" charset="0"/>
                        <a:sym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21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Tahoma"/>
                        <a:buNone/>
                      </a:pPr>
                      <a:r>
                        <a:rPr lang="en-US" sz="2800" b="1" i="0" u="none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Tahoma"/>
                          <a:cs typeface="Times New Roman" panose="02020603050405020304" pitchFamily="18" charset="0"/>
                          <a:sym typeface="Tahoma"/>
                        </a:rPr>
                        <a:t>ACS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Tahoma"/>
                        <a:buNone/>
                      </a:pPr>
                      <a:r>
                        <a:rPr lang="en-US" sz="2000" b="1" dirty="0" smtClean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ahoma"/>
                          <a:cs typeface="Times New Roman" panose="02020603050405020304" pitchFamily="18" charset="0"/>
                          <a:sym typeface="Tahoma"/>
                        </a:rPr>
                        <a:t>2.709</a:t>
                      </a:r>
                      <a:endParaRPr lang="en-US" sz="2000" b="1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ahoma"/>
                        <a:cs typeface="Times New Roman" panose="02020603050405020304" pitchFamily="18" charset="0"/>
                        <a:sym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Tahoma"/>
                        <a:buNone/>
                      </a:pPr>
                      <a:r>
                        <a:rPr lang="en-US" sz="2800" b="1" i="0" u="none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Tahoma"/>
                          <a:cs typeface="Times New Roman" panose="02020603050405020304" pitchFamily="18" charset="0"/>
                          <a:sym typeface="Tahoma"/>
                        </a:rPr>
                        <a:t>TOTAL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Tahoma"/>
                        <a:buNone/>
                      </a:pPr>
                      <a:r>
                        <a:rPr lang="en-US" sz="2000" b="1" dirty="0" smtClean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ahoma"/>
                          <a:cs typeface="Times New Roman" panose="02020603050405020304" pitchFamily="18" charset="0"/>
                          <a:sym typeface="Tahoma"/>
                        </a:rPr>
                        <a:t>3.508</a:t>
                      </a:r>
                      <a:r>
                        <a:rPr lang="en-US" sz="2000" b="1" baseline="0" dirty="0" smtClean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ahoma"/>
                          <a:cs typeface="Times New Roman" panose="02020603050405020304" pitchFamily="18" charset="0"/>
                          <a:sym typeface="Tahoma"/>
                        </a:rPr>
                        <a:t> </a:t>
                      </a:r>
                      <a:endParaRPr lang="en-US" sz="2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ahoma"/>
                        <a:cs typeface="Times New Roman" panose="02020603050405020304" pitchFamily="18" charset="0"/>
                        <a:sym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77" name="Shape 177"/>
          <p:cNvSpPr txBox="1"/>
          <p:nvPr/>
        </p:nvSpPr>
        <p:spPr>
          <a:xfrm>
            <a:off x="7235825" y="6542087"/>
            <a:ext cx="1141411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94AD"/>
              </a:buClr>
              <a:buSzPct val="25000"/>
              <a:buFont typeface="Arial"/>
              <a:buNone/>
            </a:pPr>
            <a:endParaRPr lang="en-US" sz="1400" b="0" i="0" u="none" strike="noStrike" cap="none" dirty="0">
              <a:solidFill>
                <a:srgbClr val="1D94AD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899592" y="332656"/>
            <a:ext cx="7560840" cy="12241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lang="en-US" sz="4800" b="1" i="0" u="none" strike="noStrike" cap="none" dirty="0" err="1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Planejamento</a:t>
            </a:r>
            <a:r>
              <a:rPr lang="en-US" sz="4800" b="1" i="0" u="none" strike="noStrike" cap="none" dirty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Familiar	 NIS II</a:t>
            </a:r>
            <a:r>
              <a:rPr lang="en-US" sz="4800" b="0" i="0" u="none" strike="noStrike" cap="none" dirty="0">
                <a:solidFill>
                  <a:schemeClr val="l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	</a:t>
            </a:r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351661" y="1916832"/>
            <a:ext cx="8807813" cy="38438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71500" marR="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ü"/>
            </a:pPr>
            <a:r>
              <a:rPr lang="en-US" sz="3600" b="1" i="0" u="none" dirty="0">
                <a:solidFill>
                  <a:srgbClr val="1D94AD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sz="36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Preservativos</a:t>
            </a:r>
            <a:r>
              <a:rPr lang="en-US" sz="3600" b="1" i="0" u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</a:t>
            </a:r>
            <a:r>
              <a:rPr lang="en-US" sz="3600" b="1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3.400</a:t>
            </a:r>
            <a:endParaRPr lang="en-US" sz="3600" b="1" dirty="0"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marR="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ü"/>
            </a:pPr>
            <a:r>
              <a:rPr lang="en-US" sz="3600" b="1" i="0" u="none" dirty="0" err="1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Anticoncepcionais</a:t>
            </a:r>
            <a:r>
              <a:rPr lang="en-US" sz="3600" b="1" i="0" u="none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</a:t>
            </a:r>
            <a:r>
              <a:rPr lang="en-US" sz="3600" b="1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296 </a:t>
            </a:r>
            <a:r>
              <a:rPr lang="en-US" sz="3600" b="1" dirty="0" err="1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cartelas</a:t>
            </a:r>
            <a:endParaRPr lang="en-US" sz="3600" b="1" dirty="0" smtClean="0"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Tx/>
              <a:buSzPct val="75000"/>
              <a:buNone/>
            </a:pPr>
            <a:r>
              <a:rPr lang="en-US" sz="3600" b="1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b="1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        </a:t>
            </a:r>
            <a:r>
              <a:rPr lang="en-US" b="1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</a:t>
            </a:r>
            <a:r>
              <a:rPr lang="en-US" b="1" dirty="0" err="1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injetável</a:t>
            </a:r>
            <a:r>
              <a:rPr lang="en-US" b="1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mensal</a:t>
            </a:r>
          </a:p>
          <a:p>
            <a:pPr marL="0" marR="0" lvl="0" indent="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Tx/>
              <a:buSzPct val="75000"/>
              <a:buNone/>
            </a:pPr>
            <a:r>
              <a:rPr lang="en-US" b="1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         30 </a:t>
            </a:r>
            <a:r>
              <a:rPr lang="en-US" b="1" dirty="0" err="1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injetável</a:t>
            </a:r>
            <a:r>
              <a:rPr lang="en-US" b="1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trimestral</a:t>
            </a:r>
            <a:endParaRPr lang="en-US" b="1" dirty="0"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marR="0" lvl="0" indent="-5715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Tx/>
              <a:buSzPct val="75000"/>
              <a:buFont typeface="Wingdings" panose="05000000000000000000" pitchFamily="2" charset="2"/>
              <a:buChar char="ü"/>
            </a:pPr>
            <a:r>
              <a:rPr lang="en-US" sz="3600" b="1" i="0" u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DIU :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Tx/>
              <a:buSzPct val="25000"/>
              <a:buNone/>
            </a:pPr>
            <a:endParaRPr lang="en-US" sz="3600" b="1" i="0" u="none" dirty="0"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  <a:p>
            <a:pPr marL="342900" marR="0" lvl="0" indent="-342900" algn="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Tx/>
              <a:buSzPct val="25000"/>
              <a:buFont typeface="Arial" panose="020B0604020202020204" pitchFamily="34" charset="0"/>
              <a:buChar char="•"/>
            </a:pPr>
            <a:r>
              <a:rPr lang="en-US" sz="1800" b="1" i="0" u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Fonte: </a:t>
            </a:r>
            <a:r>
              <a:rPr lang="en-US" sz="18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Programa</a:t>
            </a:r>
            <a:r>
              <a:rPr lang="en-US" sz="1800" b="1" i="0" u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DST/AIDS e</a:t>
            </a:r>
          </a:p>
          <a:p>
            <a:pPr marL="342900" marR="0" lvl="0" indent="-342900" algn="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Tx/>
              <a:buSzPct val="25000"/>
              <a:buFont typeface="Arial" panose="020B0604020202020204" pitchFamily="34" charset="0"/>
              <a:buChar char="•"/>
            </a:pPr>
            <a:r>
              <a:rPr lang="en-US" sz="1800" b="1" i="0" u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sz="18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Planejamento</a:t>
            </a:r>
            <a:r>
              <a:rPr lang="en-US" sz="1800" b="1" i="0" u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Familiar</a:t>
            </a:r>
            <a:r>
              <a:rPr lang="en-US" sz="1800" b="0" i="0" u="none" dirty="0">
                <a:solidFill>
                  <a:srgbClr val="1D94AD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None/>
            </a:pPr>
            <a:endParaRPr sz="1800" b="0" i="0" u="none" dirty="0">
              <a:solidFill>
                <a:srgbClr val="1D94AD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395536" y="152400"/>
            <a:ext cx="8215063" cy="140439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lang="en-US" sz="7200" b="1" i="0" u="none" strike="noStrike" cap="none" dirty="0" err="1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Vacinas</a:t>
            </a:r>
            <a:endParaRPr lang="en-US" sz="7200" b="1" i="0" u="none" strike="noStrike" cap="none" dirty="0">
              <a:solidFill>
                <a:schemeClr val="dk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120030" y="1628800"/>
            <a:ext cx="9036496" cy="43204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2" anchor="t" anchorCtr="0">
            <a:noAutofit/>
          </a:bodyPr>
          <a:lstStyle/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 typeface="Wingdings" panose="05000000000000000000" pitchFamily="2" charset="2"/>
              <a:buChar char="ü"/>
            </a:pPr>
            <a:r>
              <a:rPr lang="en-US" b="1" i="0" u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BCG:  </a:t>
            </a:r>
            <a:r>
              <a:rPr lang="en-US" b="1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en-US" b="1" i="0" u="none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	                     </a:t>
            </a:r>
          </a:p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 typeface="Wingdings" panose="05000000000000000000" pitchFamily="2" charset="2"/>
              <a:buChar char="ü"/>
            </a:pPr>
            <a:r>
              <a:rPr lang="en-US" b="1" i="0" u="none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TETRA VIRAL: </a:t>
            </a:r>
            <a:r>
              <a:rPr lang="en-US" b="1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</a:t>
            </a:r>
            <a:endParaRPr lang="en-US" b="1" i="0" u="none" dirty="0"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Tx/>
              <a:buSzPct val="75000"/>
              <a:buFont typeface="Wingdings" panose="05000000000000000000" pitchFamily="2" charset="2"/>
              <a:buChar char="ü"/>
            </a:pPr>
            <a:r>
              <a:rPr lang="en-US" b="1" i="0" u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Hepatite</a:t>
            </a:r>
            <a:r>
              <a:rPr lang="en-US" b="1" i="0" u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B:  </a:t>
            </a:r>
            <a:r>
              <a:rPr lang="en-US" b="1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95</a:t>
            </a:r>
            <a:r>
              <a:rPr lang="en-US" b="1" i="0" u="none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               </a:t>
            </a:r>
          </a:p>
          <a:p>
            <a:pPr marL="457200" marR="0" lvl="0" indent="-457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Tx/>
              <a:buSzPct val="75000"/>
              <a:buFont typeface="Wingdings" panose="05000000000000000000" pitchFamily="2" charset="2"/>
              <a:buChar char="ü"/>
            </a:pPr>
            <a:r>
              <a:rPr lang="en-US" b="1" i="0" u="none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HEPATITE </a:t>
            </a:r>
            <a:r>
              <a:rPr lang="en-US" b="1" i="0" u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A </a:t>
            </a:r>
            <a:r>
              <a:rPr lang="en-US" b="1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33</a:t>
            </a:r>
            <a:endParaRPr lang="en-US" b="1" i="0" u="none" dirty="0"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Tx/>
              <a:buSzPct val="75000"/>
              <a:buFont typeface="Wingdings" panose="05000000000000000000" pitchFamily="2" charset="2"/>
              <a:buChar char="ü"/>
            </a:pPr>
            <a:r>
              <a:rPr lang="en-US" b="1" i="0" u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b="1" i="0" u="none" dirty="0" err="1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DTPa</a:t>
            </a:r>
            <a:r>
              <a:rPr lang="en-US" b="1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i="0" u="none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22                   </a:t>
            </a:r>
          </a:p>
          <a:p>
            <a:pPr marL="457200" marR="0" lvl="0" indent="-457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Tx/>
              <a:buSzPct val="75000"/>
              <a:buFont typeface="Wingdings" panose="05000000000000000000" pitchFamily="2" charset="2"/>
              <a:buChar char="ü"/>
            </a:pPr>
            <a:r>
              <a:rPr lang="en-US" b="1" i="0" u="none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VOP: </a:t>
            </a:r>
            <a:r>
              <a:rPr lang="en-US" b="1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</a:t>
            </a:r>
            <a:endParaRPr lang="en-US" b="1" i="0" u="none" dirty="0" smtClean="0"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Tx/>
              <a:buSzPct val="75000"/>
              <a:buFont typeface="Wingdings" panose="05000000000000000000" pitchFamily="2" charset="2"/>
              <a:buChar char="ü"/>
            </a:pPr>
            <a:r>
              <a:rPr lang="en-US" b="1" i="0" u="none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Anti </a:t>
            </a:r>
            <a:r>
              <a:rPr lang="en-US" b="1" i="0" u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Rábica</a:t>
            </a:r>
            <a:r>
              <a:rPr lang="en-US" b="1" i="0" u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b="1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b="1" i="0" u="none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06             </a:t>
            </a:r>
          </a:p>
          <a:p>
            <a:pPr marL="457200" marR="0" lvl="0" indent="-457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Tx/>
              <a:buSzPct val="75000"/>
              <a:buFont typeface="Wingdings" panose="05000000000000000000" pitchFamily="2" charset="2"/>
              <a:buChar char="ü"/>
            </a:pPr>
            <a:r>
              <a:rPr lang="en-US" b="1" dirty="0" err="1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Varicela</a:t>
            </a:r>
            <a:r>
              <a:rPr lang="en-US" b="1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97</a:t>
            </a:r>
            <a:endParaRPr lang="en-US" b="1" i="0" u="none" dirty="0"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Tx/>
              <a:buSzPct val="75000"/>
              <a:buFont typeface="Wingdings" panose="05000000000000000000" pitchFamily="2" charset="2"/>
              <a:buChar char="ü"/>
            </a:pPr>
            <a:r>
              <a:rPr lang="en-US" b="1" i="0" u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VTV: </a:t>
            </a:r>
            <a:r>
              <a:rPr lang="en-US" b="1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228</a:t>
            </a:r>
            <a:endParaRPr lang="en-US" b="1" i="0" u="none" dirty="0"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Tx/>
              <a:buSzPct val="75000"/>
              <a:buFont typeface="Wingdings" panose="05000000000000000000" pitchFamily="2" charset="2"/>
              <a:buChar char="ü"/>
            </a:pPr>
            <a:r>
              <a:rPr lang="en-US" b="1" i="0" u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DT </a:t>
            </a:r>
            <a:r>
              <a:rPr lang="en-US" b="1" i="0" u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adulto</a:t>
            </a:r>
            <a:r>
              <a:rPr lang="en-US" b="1" i="0" u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</a:t>
            </a:r>
            <a:r>
              <a:rPr lang="en-US" b="1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124</a:t>
            </a:r>
            <a:endParaRPr lang="en-US" b="1" i="0" u="none" dirty="0"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Tx/>
              <a:buSzPct val="75000"/>
              <a:buFont typeface="Wingdings" panose="05000000000000000000" pitchFamily="2" charset="2"/>
              <a:buChar char="ü"/>
            </a:pPr>
            <a:r>
              <a:rPr lang="en-US" b="1" i="0" u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Febre</a:t>
            </a:r>
            <a:r>
              <a:rPr lang="en-US" b="1" i="0" u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b="1" i="0" u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Amarela</a:t>
            </a:r>
            <a:r>
              <a:rPr lang="en-US" b="1" i="0" u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 </a:t>
            </a:r>
            <a:r>
              <a:rPr lang="en-US" b="1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endParaRPr lang="en-US" b="1" i="0" u="none" dirty="0"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Tx/>
              <a:buSzPct val="75000"/>
              <a:buFont typeface="Wingdings" panose="05000000000000000000" pitchFamily="2" charset="2"/>
              <a:buChar char="ü"/>
            </a:pPr>
            <a:r>
              <a:rPr lang="en-US" b="1" i="0" u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Rotavírus</a:t>
            </a:r>
            <a:r>
              <a:rPr lang="en-US" b="1" i="0" u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</a:t>
            </a:r>
            <a:r>
              <a:rPr lang="en-US" b="1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endParaRPr lang="en-US" b="1" i="0" u="none" dirty="0"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Tx/>
              <a:buSzPct val="75000"/>
              <a:buFont typeface="Wingdings" panose="05000000000000000000" pitchFamily="2" charset="2"/>
              <a:buChar char="ü"/>
            </a:pPr>
            <a:r>
              <a:rPr lang="en-US" b="1" i="0" u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DPT: </a:t>
            </a:r>
            <a:r>
              <a:rPr lang="en-US" b="1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</a:t>
            </a:r>
            <a:endParaRPr lang="en-US" b="1" i="0" u="none" dirty="0"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Tx/>
              <a:buSzPct val="75000"/>
              <a:buFont typeface="Wingdings" panose="05000000000000000000" pitchFamily="2" charset="2"/>
              <a:buChar char="ü"/>
            </a:pPr>
            <a:r>
              <a:rPr lang="en-US" b="1" i="0" u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PNEUMO 10:  </a:t>
            </a:r>
            <a:r>
              <a:rPr lang="en-US" b="1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62</a:t>
            </a:r>
            <a:endParaRPr lang="en-US" b="1" i="0" u="none" dirty="0"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Tx/>
              <a:buSzPct val="75000"/>
              <a:buFont typeface="Wingdings" panose="05000000000000000000" pitchFamily="2" charset="2"/>
              <a:buChar char="ü"/>
            </a:pPr>
            <a:r>
              <a:rPr lang="en-US" b="1" i="0" u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Meningo</a:t>
            </a:r>
            <a:r>
              <a:rPr lang="en-US" b="1" i="0" u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</a:t>
            </a:r>
            <a:r>
              <a:rPr lang="en-US" b="1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209</a:t>
            </a:r>
            <a:endParaRPr lang="en-US" b="1" i="0" u="none" dirty="0"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Tx/>
              <a:buSzPct val="75000"/>
              <a:buFont typeface="Wingdings" panose="05000000000000000000" pitchFamily="2" charset="2"/>
              <a:buChar char="ü"/>
            </a:pPr>
            <a:r>
              <a:rPr lang="en-US" b="1" i="0" u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VIP (Polio </a:t>
            </a:r>
            <a:r>
              <a:rPr lang="en-US" b="1" i="0" u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Inativa</a:t>
            </a:r>
            <a:r>
              <a:rPr lang="en-US" b="1" i="0" u="none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): </a:t>
            </a:r>
            <a:r>
              <a:rPr lang="en-US" b="1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66</a:t>
            </a:r>
            <a:endParaRPr lang="en-US" b="1" i="0" u="none" dirty="0"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Tx/>
              <a:buSzPct val="75000"/>
              <a:buFont typeface="Wingdings" panose="05000000000000000000" pitchFamily="2" charset="2"/>
              <a:buChar char="ü"/>
            </a:pPr>
            <a:r>
              <a:rPr lang="en-US" b="1" i="0" u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Penta </a:t>
            </a:r>
            <a:r>
              <a:rPr lang="en-US" b="1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:73</a:t>
            </a:r>
            <a:endParaRPr lang="en-US" b="1" i="0" u="none" dirty="0"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Tx/>
              <a:buSzPct val="75000"/>
              <a:buFont typeface="Wingdings" panose="05000000000000000000" pitchFamily="2" charset="2"/>
              <a:buChar char="ü"/>
            </a:pPr>
            <a:r>
              <a:rPr lang="en-US" b="1" i="0" u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HPV </a:t>
            </a:r>
            <a:r>
              <a:rPr lang="en-US" b="1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:184</a:t>
            </a:r>
            <a:endParaRPr lang="en-US" b="1" i="0" u="none" dirty="0"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568952" cy="1066799"/>
          </a:xfrm>
        </p:spPr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Produção de Enfermagem – NIS II</a:t>
            </a:r>
            <a:endParaRPr lang="pt-B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67544" y="1628800"/>
            <a:ext cx="8352928" cy="4772000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Peso: 1.218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Altura: 1..218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Pressão Arterial: 2.185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Temperatura: 22	</a:t>
            </a:r>
            <a:endParaRPr lang="pt-BR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446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064896" cy="1044352"/>
          </a:xfrm>
        </p:spPr>
        <p:txBody>
          <a:bodyPr/>
          <a:lstStyle/>
          <a:p>
            <a:pPr algn="just"/>
            <a:r>
              <a:rPr lang="pt-BR" sz="4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Relatório Consolidado de Cadastro Território NIS II/ ESF II</a:t>
            </a:r>
            <a:endParaRPr lang="pt-BR" sz="40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3568" y="1700808"/>
            <a:ext cx="7673280" cy="4149080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ü"/>
            </a:pPr>
            <a:r>
              <a:rPr lang="pt-BR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Usuários : 1.484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Domiciliar : 741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Famílias : 736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Zona rural : 189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Zona urbana : 552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População masculina: 676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População feminina: 804</a:t>
            </a:r>
            <a:endParaRPr lang="pt-BR" b="1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: 5.182	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237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391399" cy="1066799"/>
          </a:xfrm>
        </p:spPr>
        <p:txBody>
          <a:bodyPr/>
          <a:lstStyle/>
          <a:p>
            <a:r>
              <a:rPr lang="pt-BR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Mapa Epidemiológico</a:t>
            </a:r>
            <a:br>
              <a:rPr lang="pt-BR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NIS II / ESF II</a:t>
            </a:r>
            <a:endParaRPr lang="pt-BR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0" y="2204864"/>
            <a:ext cx="9144001" cy="3024336"/>
          </a:xfrm>
        </p:spPr>
        <p:txBody>
          <a:bodyPr numCol="2"/>
          <a:lstStyle/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8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Crianças 00 a 02 anos: 82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8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Crianças 03 a 05 anos: 59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8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Diabéticos: 71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8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Hipertensos: 289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8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Hipertensos/Diabéticos: 89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8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Hanseníase: 01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8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Saúde mental: 22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8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Idoso : 259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8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Acamados: 10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8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Famílias: 755</a:t>
            </a:r>
          </a:p>
          <a:p>
            <a:pPr marL="152400" indent="0">
              <a:buClrTx/>
              <a:buNone/>
            </a:pPr>
            <a:endParaRPr lang="pt-BR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441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323528" y="1268760"/>
            <a:ext cx="8496944" cy="106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lang="en-US" sz="4800" b="1" i="0" u="none" strike="noStrike" cap="none" dirty="0" err="1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Cronograma</a:t>
            </a:r>
            <a:r>
              <a:rPr lang="en-US" sz="4800" b="1" i="0" u="none" strike="noStrike" cap="none" dirty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de </a:t>
            </a:r>
            <a:r>
              <a:rPr lang="en-US" sz="4800" b="1" i="0" u="none" strike="noStrike" cap="none" dirty="0" err="1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Audiência</a:t>
            </a:r>
            <a:endParaRPr lang="en-US" sz="4800" b="1" i="0" u="none" strike="noStrike" cap="none" dirty="0">
              <a:solidFill>
                <a:schemeClr val="dk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395536" y="2852936"/>
            <a:ext cx="8424936" cy="27363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ü"/>
            </a:pPr>
            <a:r>
              <a:rPr lang="en-US" b="1" i="0" u="none" strike="noStrike" cap="none" dirty="0" err="1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Maio</a:t>
            </a:r>
            <a:r>
              <a:rPr lang="en-US" b="1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u="none" strike="noStrike" cap="none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de </a:t>
            </a:r>
            <a:r>
              <a:rPr lang="en-US" b="1" i="0" u="none" strike="noStrike" cap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cada</a:t>
            </a:r>
            <a:r>
              <a:rPr lang="en-US" b="1" i="0" u="none" strike="noStrike" cap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b="1" i="0" u="none" strike="noStrike" cap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ano</a:t>
            </a:r>
            <a:r>
              <a:rPr lang="en-US" b="1" i="0" u="none" strike="noStrike" cap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– 1º </a:t>
            </a:r>
            <a:r>
              <a:rPr lang="en-US" b="1" i="0" u="none" strike="noStrike" cap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Quadrimestre</a:t>
            </a:r>
            <a:r>
              <a:rPr lang="en-US" b="1" i="0" u="none" strike="noStrike" cap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.</a:t>
            </a:r>
          </a:p>
          <a:p>
            <a:pPr marL="457200" marR="0" lvl="0" indent="-457200" algn="just" rtl="0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ü"/>
            </a:pPr>
            <a:r>
              <a:rPr lang="en-US" b="1" i="0" u="none" strike="noStrike" cap="none" dirty="0" err="1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Setembro</a:t>
            </a:r>
            <a:r>
              <a:rPr lang="en-US" b="1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u="none" strike="noStrike" cap="none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de </a:t>
            </a:r>
            <a:r>
              <a:rPr lang="en-US" b="1" i="0" u="none" strike="noStrike" cap="none" dirty="0" err="1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cada</a:t>
            </a:r>
            <a:r>
              <a:rPr lang="en-US" b="1" i="0" u="none" strike="noStrike" cap="none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b="1" i="0" u="none" strike="noStrike" cap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ano</a:t>
            </a:r>
            <a:r>
              <a:rPr lang="en-US" b="1" i="0" u="none" strike="noStrike" cap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– </a:t>
            </a:r>
            <a:r>
              <a:rPr lang="en-US" b="1" i="0" u="none" strike="noStrike" cap="none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2ºQuadrimestre</a:t>
            </a:r>
            <a:r>
              <a:rPr lang="en-US" b="1" i="0" u="none" strike="noStrike" cap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.</a:t>
            </a:r>
          </a:p>
          <a:p>
            <a:pPr marL="457200" marR="0" lvl="0" indent="-457200" algn="just" rtl="0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ü"/>
            </a:pPr>
            <a:r>
              <a:rPr lang="en-US" b="1" i="0" u="none" strike="noStrike" cap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Janeiro  de </a:t>
            </a:r>
            <a:r>
              <a:rPr lang="en-US" b="1" i="0" u="none" strike="noStrike" cap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cada</a:t>
            </a:r>
            <a:r>
              <a:rPr lang="en-US" b="1" i="0" u="none" strike="noStrike" cap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b="1" i="0" u="none" strike="noStrike" cap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ano</a:t>
            </a:r>
            <a:r>
              <a:rPr lang="en-US" b="1" i="0" u="none" strike="noStrike" cap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– 3º </a:t>
            </a:r>
            <a:r>
              <a:rPr lang="en-US" b="1" i="0" u="none" strike="noStrike" cap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Quadrimestre</a:t>
            </a:r>
            <a:r>
              <a:rPr lang="en-US" b="1" i="0" u="none" strike="noStrike" cap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827584" y="260648"/>
            <a:ext cx="7391399" cy="106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lang="en-US" sz="4000" b="1" i="0" u="none" strike="noStrike" cap="none" dirty="0" err="1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Procedimentos</a:t>
            </a:r>
            <a:r>
              <a:rPr lang="en-US" sz="4000" b="1" i="0" u="none" strike="noStrike" cap="none" dirty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sz="4000" b="1" i="0" u="none" strike="noStrike" cap="none" dirty="0" err="1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Odontológicos</a:t>
            </a:r>
            <a:r>
              <a:rPr lang="en-US" sz="4000" b="1" i="0" u="none" strike="noStrike" cap="none" dirty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– ESF – EQUIPE II </a:t>
            </a:r>
            <a:r>
              <a:rPr lang="en-US" sz="4000" b="1" i="0" u="none" strike="noStrike" cap="none" dirty="0" err="1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Dr</a:t>
            </a:r>
            <a:r>
              <a:rPr lang="en-US" sz="4000" b="1" i="0" u="none" strike="noStrike" cap="none" dirty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ª. Rebeca</a:t>
            </a:r>
          </a:p>
        </p:txBody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251520" y="1772816"/>
            <a:ext cx="8172400" cy="42342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 typeface="Wingdings" panose="05000000000000000000" pitchFamily="2" charset="2"/>
              <a:buChar char="ü"/>
            </a:pPr>
            <a:r>
              <a:rPr lang="en-US" b="1" i="0" u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Pacientes</a:t>
            </a:r>
            <a:r>
              <a:rPr lang="en-US" b="1" i="0" u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</a:t>
            </a:r>
            <a:r>
              <a:rPr lang="en-US" b="1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699</a:t>
            </a:r>
            <a:endParaRPr lang="en-US" b="1" i="0" u="none" dirty="0"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Tx/>
              <a:buSzPct val="75000"/>
              <a:buFont typeface="Wingdings" panose="05000000000000000000" pitchFamily="2" charset="2"/>
              <a:buChar char="ü"/>
            </a:pPr>
            <a:r>
              <a:rPr lang="en-US" b="1" i="0" u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Atendimentos</a:t>
            </a:r>
            <a:r>
              <a:rPr lang="en-US" b="1" i="0" u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</a:t>
            </a:r>
            <a:r>
              <a:rPr lang="en-US" b="1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979</a:t>
            </a:r>
            <a:endParaRPr lang="en-US" b="1" i="0" u="none" dirty="0"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Tx/>
              <a:buSzPct val="75000"/>
              <a:buFont typeface="Wingdings" panose="05000000000000000000" pitchFamily="2" charset="2"/>
              <a:buChar char="ü"/>
            </a:pPr>
            <a:r>
              <a:rPr lang="en-US" b="1" i="0" u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Nº de </a:t>
            </a:r>
            <a:r>
              <a:rPr lang="en-US" b="1" i="0" u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Escovações</a:t>
            </a:r>
            <a:r>
              <a:rPr lang="en-US" b="1" i="0" u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 – </a:t>
            </a:r>
            <a:r>
              <a:rPr lang="en-US" b="1" i="0" u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incluindo</a:t>
            </a:r>
            <a:r>
              <a:rPr lang="en-US" b="1" i="0" u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as </a:t>
            </a:r>
            <a:r>
              <a:rPr lang="en-US" b="1" i="0" u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crianças</a:t>
            </a:r>
            <a:r>
              <a:rPr lang="en-US" b="1" i="0" u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da </a:t>
            </a:r>
            <a:r>
              <a:rPr lang="en-US" b="1" i="0" u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escola</a:t>
            </a:r>
            <a:r>
              <a:rPr lang="en-US" b="1" i="0" u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</a:t>
            </a:r>
            <a:r>
              <a:rPr lang="en-US" b="1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5.499</a:t>
            </a:r>
            <a:endParaRPr lang="en-US" b="1" i="0" u="none" dirty="0"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Tx/>
              <a:buSzPct val="75000"/>
              <a:buFont typeface="Wingdings" panose="05000000000000000000" pitchFamily="2" charset="2"/>
              <a:buChar char="ü"/>
            </a:pPr>
            <a:r>
              <a:rPr lang="en-US" b="1" i="0" u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Nº de </a:t>
            </a:r>
            <a:r>
              <a:rPr lang="en-US" b="1" i="0" u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Restaurações</a:t>
            </a:r>
            <a:r>
              <a:rPr lang="en-US" b="1" i="0" u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</a:t>
            </a:r>
            <a:r>
              <a:rPr lang="en-US" b="1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716</a:t>
            </a:r>
            <a:endParaRPr lang="en-US" b="1" i="0" u="none" dirty="0"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Tx/>
              <a:buSzPct val="75000"/>
              <a:buFont typeface="Wingdings" panose="05000000000000000000" pitchFamily="2" charset="2"/>
              <a:buChar char="ü"/>
            </a:pPr>
            <a:r>
              <a:rPr lang="en-US" b="1" i="0" u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Nº de </a:t>
            </a:r>
            <a:r>
              <a:rPr lang="en-US" b="1" i="0" u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pacientes</a:t>
            </a:r>
            <a:r>
              <a:rPr lang="en-US" b="1" i="0" u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b="1" i="0" u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encaminhados</a:t>
            </a:r>
            <a:r>
              <a:rPr lang="en-US" b="1" i="0" u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 </a:t>
            </a:r>
            <a:r>
              <a:rPr lang="en-US" b="1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232</a:t>
            </a:r>
            <a:endParaRPr lang="en-US" b="1" i="0" u="none" dirty="0"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Tx/>
              <a:buSzPct val="75000"/>
              <a:buFont typeface="Wingdings" panose="05000000000000000000" pitchFamily="2" charset="2"/>
              <a:buChar char="ü"/>
            </a:pPr>
            <a:r>
              <a:rPr lang="en-US" b="1" i="0" u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Nº de </a:t>
            </a:r>
            <a:r>
              <a:rPr lang="en-US" b="1" i="0" u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pacientes</a:t>
            </a:r>
            <a:r>
              <a:rPr lang="en-US" b="1" i="0" u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– </a:t>
            </a:r>
            <a:r>
              <a:rPr lang="en-US" sz="28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término</a:t>
            </a:r>
            <a:r>
              <a:rPr lang="en-US" sz="2800" b="1" i="0" u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de </a:t>
            </a:r>
            <a:r>
              <a:rPr lang="en-US" sz="28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tratamento</a:t>
            </a:r>
            <a:r>
              <a:rPr lang="en-US" sz="2800" b="1" i="0" u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</a:t>
            </a:r>
            <a:r>
              <a:rPr lang="en-US" b="1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181</a:t>
            </a:r>
            <a:endParaRPr lang="en-US" b="1" i="0" u="none" dirty="0"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Tx/>
              <a:buSzPct val="75000"/>
              <a:buFont typeface="Wingdings" panose="05000000000000000000" pitchFamily="2" charset="2"/>
              <a:buChar char="ü"/>
            </a:pPr>
            <a:r>
              <a:rPr lang="en-US" b="1" i="0" u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Bochecho</a:t>
            </a:r>
            <a:r>
              <a:rPr lang="en-US" b="1" i="0" u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– Escola </a:t>
            </a:r>
            <a:r>
              <a:rPr lang="en-US" b="1" i="0" u="none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Cecilia </a:t>
            </a:r>
            <a:r>
              <a:rPr lang="en-US" b="1" i="0" u="none" dirty="0" err="1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Meireles</a:t>
            </a:r>
            <a:r>
              <a:rPr lang="en-US" b="1" i="0" u="none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–  4.800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Tx/>
              <a:buSzPct val="75000"/>
              <a:buNone/>
            </a:pPr>
            <a:r>
              <a:rPr lang="en-US" b="1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971600" y="764704"/>
            <a:ext cx="7391399" cy="106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lang="en-US" sz="4400" b="1" i="0" u="none" strike="noStrike" cap="none" dirty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PRODUÇÃO HOSPITALAR</a:t>
            </a:r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179512" y="2204864"/>
            <a:ext cx="8964488" cy="3984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 typeface="Wingdings" panose="05000000000000000000" pitchFamily="2" charset="2"/>
              <a:buChar char="ü"/>
            </a:pPr>
            <a:r>
              <a:rPr lang="en-US" b="1" i="0" u="none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Consulta</a:t>
            </a:r>
            <a:r>
              <a:rPr lang="en-US" b="1" i="0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Simples: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508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Tx/>
              <a:buSzPct val="75000"/>
              <a:buFont typeface="Wingdings" panose="05000000000000000000" pitchFamily="2" charset="2"/>
              <a:buChar char="ü"/>
            </a:pPr>
            <a:r>
              <a:rPr lang="en-US" b="1" i="0" u="none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Consulta</a:t>
            </a:r>
            <a:r>
              <a:rPr lang="en-US" b="1" i="0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com </a:t>
            </a:r>
            <a:r>
              <a:rPr lang="en-US" b="1" i="0" u="none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Terapia</a:t>
            </a:r>
            <a:r>
              <a:rPr lang="en-US" b="1" i="0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(</a:t>
            </a:r>
            <a:r>
              <a:rPr lang="en-US" i="1" u="none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medicação</a:t>
            </a:r>
            <a:r>
              <a:rPr lang="en-US" b="1" i="0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):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2362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Tx/>
              <a:buSzPct val="75000"/>
              <a:buFont typeface="Wingdings" panose="05000000000000000000" pitchFamily="2" charset="2"/>
              <a:buChar char="ü"/>
            </a:pPr>
            <a:r>
              <a:rPr lang="en-US" b="1" i="0" u="none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Consulta</a:t>
            </a:r>
            <a:r>
              <a:rPr lang="en-US" b="1" i="0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com </a:t>
            </a:r>
            <a:r>
              <a:rPr lang="en-US" b="1" i="0" u="none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observação</a:t>
            </a:r>
            <a:r>
              <a:rPr lang="en-US" b="1" i="0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de 08 a 24 </a:t>
            </a:r>
            <a:r>
              <a:rPr lang="en-US" b="1" i="0" u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horas: 101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Tx/>
              <a:buSzPct val="75000"/>
              <a:buFont typeface="Wingdings" panose="05000000000000000000" pitchFamily="2" charset="2"/>
              <a:buChar char="ü"/>
            </a:pPr>
            <a:r>
              <a:rPr lang="en-US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Suturas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35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Tx/>
              <a:buSzPct val="75000"/>
              <a:buNone/>
            </a:pP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Tx/>
              <a:buSzPct val="75000"/>
              <a:buNone/>
            </a:pPr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Tx/>
              <a:buSzPct val="75000"/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								</a:t>
            </a:r>
            <a:endParaRPr lang="en-US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Tx/>
              <a:buSzPct val="75000"/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Atividades Farmácia</a:t>
            </a:r>
            <a:endParaRPr lang="pt-BR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Números pacientes: 5.372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Números de atendimentos: 5.586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Números de itens: 4.609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Quantidade de itens: 638.121 </a:t>
            </a:r>
            <a:endParaRPr lang="pt-BR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011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251520" y="332656"/>
            <a:ext cx="8255495" cy="13548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lang="en-US" sz="4000" b="1" i="0" u="none" strike="noStrike" cap="none" dirty="0" err="1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Demonstrativo</a:t>
            </a:r>
            <a:r>
              <a:rPr lang="en-US" sz="4000" b="1" i="0" u="none" strike="noStrike" cap="none" dirty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de </a:t>
            </a:r>
            <a:r>
              <a:rPr lang="en-US" sz="4000" b="1" i="0" u="none" strike="noStrike" cap="none" dirty="0" err="1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Produção</a:t>
            </a:r>
            <a:r>
              <a:rPr lang="en-US" sz="4000" b="1" i="0" u="none" strike="noStrike" cap="none" dirty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de </a:t>
            </a:r>
            <a:r>
              <a:rPr lang="en-US" sz="4000" b="1" i="0" u="none" strike="noStrike" cap="none" dirty="0" err="1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Saúde</a:t>
            </a:r>
            <a:r>
              <a:rPr lang="en-US" sz="4000" b="1" i="0" u="none" strike="noStrike" cap="none" dirty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– </a:t>
            </a:r>
            <a:r>
              <a:rPr lang="en-US" sz="4000" b="1" i="0" u="none" strike="noStrike" cap="none" dirty="0" err="1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Clínica</a:t>
            </a:r>
            <a:r>
              <a:rPr lang="en-US" sz="4000" b="1" i="0" u="none" strike="noStrike" cap="none" dirty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da </a:t>
            </a:r>
            <a:r>
              <a:rPr lang="en-US" sz="4000" b="1" i="0" u="none" strike="noStrike" cap="none" dirty="0" err="1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Mulher</a:t>
            </a:r>
            <a:endParaRPr lang="en-US" sz="4000" b="1" i="0" u="none" strike="noStrike" cap="none" dirty="0">
              <a:solidFill>
                <a:schemeClr val="dk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</p:txBody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83568" y="1988840"/>
            <a:ext cx="7391399" cy="41764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457200">
              <a:lnSpc>
                <a:spcPct val="9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Consulta Médica: </a:t>
            </a:r>
            <a:r>
              <a:rPr lang="pt-BR" b="1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1201</a:t>
            </a:r>
            <a:endParaRPr lang="pt-BR" b="1" dirty="0"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9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Puericultura: </a:t>
            </a:r>
            <a:r>
              <a:rPr lang="pt-BR" b="1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101</a:t>
            </a:r>
            <a:endParaRPr lang="pt-BR" b="1" dirty="0"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9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Pré-Natal: </a:t>
            </a:r>
            <a:r>
              <a:rPr lang="pt-BR" b="1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91</a:t>
            </a:r>
            <a:endParaRPr lang="pt-BR" b="1" dirty="0"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9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Prevenção de Câncer de Útero: </a:t>
            </a:r>
            <a:r>
              <a:rPr lang="pt-BR" b="1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endParaRPr lang="pt-BR" b="1" dirty="0"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9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Diabetes: </a:t>
            </a:r>
            <a:r>
              <a:rPr lang="pt-BR" b="1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</a:t>
            </a:r>
            <a:endParaRPr lang="pt-BR" b="1" dirty="0"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9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Hipertensão Arterial: </a:t>
            </a:r>
            <a:r>
              <a:rPr lang="pt-BR" b="1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185</a:t>
            </a:r>
            <a:endParaRPr lang="pt-BR" b="1" dirty="0"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9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Hanseníase: </a:t>
            </a:r>
            <a:r>
              <a:rPr lang="pt-BR" b="1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</a:t>
            </a:r>
            <a:endParaRPr lang="pt-BR" b="1" dirty="0"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9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Tuberculose: 00</a:t>
            </a:r>
            <a:endParaRPr sz="2800" b="0" i="0" u="none" dirty="0">
              <a:solidFill>
                <a:srgbClr val="1D94AD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400" b="0" i="0" u="none" dirty="0">
              <a:solidFill>
                <a:srgbClr val="1D94AD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400" b="0" i="0" u="none" dirty="0">
              <a:solidFill>
                <a:srgbClr val="1D94AD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342900" algn="r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lang="en-US" sz="1400" b="0" i="0" u="none" dirty="0">
              <a:solidFill>
                <a:srgbClr val="1D94AD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496944" cy="1066799"/>
          </a:xfrm>
        </p:spPr>
        <p:txBody>
          <a:bodyPr/>
          <a:lstStyle/>
          <a:p>
            <a:r>
              <a:rPr lang="en-US" b="1" dirty="0" err="1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Demonstrativo</a:t>
            </a:r>
            <a:r>
              <a:rPr lang="en-US" b="1" dirty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1" dirty="0" err="1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Produção</a:t>
            </a:r>
            <a:r>
              <a:rPr lang="en-US" b="1" dirty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1" dirty="0" err="1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Saúde</a:t>
            </a:r>
            <a:r>
              <a:rPr lang="en-US" b="1" dirty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b="1" dirty="0" err="1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Clínica</a:t>
            </a:r>
            <a:r>
              <a:rPr lang="en-US" b="1" dirty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b="1" dirty="0" err="1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Mulher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99592" y="1628800"/>
            <a:ext cx="6984776" cy="4724400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ü"/>
            </a:pPr>
            <a:r>
              <a:rPr lang="pt-B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Usg</a:t>
            </a:r>
            <a:r>
              <a:rPr lang="pt-B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obstetrica:60</a:t>
            </a:r>
            <a:endParaRPr lang="pt-B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Usg</a:t>
            </a:r>
            <a:r>
              <a:rPr lang="pt-B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abd</a:t>
            </a:r>
            <a:r>
              <a:rPr lang="pt-B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total:42</a:t>
            </a:r>
            <a:endParaRPr lang="pt-B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Usg</a:t>
            </a:r>
            <a:r>
              <a:rPr lang="pt-B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transvaginal:81</a:t>
            </a:r>
            <a:endParaRPr lang="pt-B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Usg</a:t>
            </a:r>
            <a:r>
              <a:rPr lang="pt-B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Prostata:10</a:t>
            </a:r>
            <a:endParaRPr lang="pt-B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Usg</a:t>
            </a:r>
            <a:r>
              <a:rPr lang="pt-B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Vias urinárias: </a:t>
            </a:r>
            <a:r>
              <a:rPr lang="pt-B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pt-B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Usg</a:t>
            </a:r>
            <a:r>
              <a:rPr lang="pt-B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outros: </a:t>
            </a:r>
            <a:r>
              <a:rPr lang="pt-B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pt-B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 algn="r">
              <a:buClrTx/>
              <a:buNone/>
            </a:pPr>
            <a:endParaRPr lang="pt-B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 algn="r">
              <a:buClrTx/>
              <a:buNone/>
            </a:pPr>
            <a:r>
              <a:rPr lang="pt-B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</a:t>
            </a:r>
            <a:r>
              <a:rPr lang="pt-B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ultrassom: 221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12498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11479" cy="1066799"/>
          </a:xfrm>
        </p:spPr>
        <p:txBody>
          <a:bodyPr/>
          <a:lstStyle/>
          <a:p>
            <a:r>
              <a:rPr lang="en-US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Produção</a:t>
            </a:r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Enfermagem</a:t>
            </a:r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Clinica</a:t>
            </a:r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Mulher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67544" y="1556792"/>
            <a:ext cx="8143055" cy="4844008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Peso: </a:t>
            </a:r>
            <a:r>
              <a:rPr lang="pt-B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1.752</a:t>
            </a:r>
            <a:endParaRPr lang="pt-B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Altura: </a:t>
            </a:r>
            <a:r>
              <a:rPr lang="pt-B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1.653</a:t>
            </a:r>
            <a:endParaRPr lang="pt-B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Pressão Arterial: </a:t>
            </a:r>
            <a:r>
              <a:rPr lang="pt-B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1.691</a:t>
            </a:r>
            <a:endParaRPr lang="pt-B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Temperatura: </a:t>
            </a:r>
            <a:r>
              <a:rPr lang="pt-B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556</a:t>
            </a:r>
            <a:endParaRPr lang="pt-B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Glicemia: </a:t>
            </a:r>
            <a:r>
              <a:rPr lang="pt-B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363</a:t>
            </a:r>
            <a:endParaRPr lang="pt-B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Coleta de </a:t>
            </a:r>
            <a:r>
              <a:rPr lang="pt-B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Preventivo:40</a:t>
            </a:r>
            <a:endParaRPr lang="pt-B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Curativos na unidade: </a:t>
            </a:r>
            <a:r>
              <a:rPr lang="pt-B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257</a:t>
            </a:r>
            <a:endParaRPr lang="pt-B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 algn="r">
              <a:buClrTx/>
              <a:buNone/>
            </a:pPr>
            <a:r>
              <a:rPr lang="pt-B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Total: 6.312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567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title"/>
          </p:nvPr>
        </p:nvSpPr>
        <p:spPr>
          <a:xfrm>
            <a:off x="323528" y="404664"/>
            <a:ext cx="8640960" cy="16428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lang="en-US" sz="4800" b="1" u="none" strike="noStrike" cap="none" dirty="0" err="1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Planejamento</a:t>
            </a:r>
            <a:r>
              <a:rPr lang="en-US" sz="4800" b="1" u="none" strike="noStrike" cap="none" dirty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Familiar	</a:t>
            </a:r>
            <a:r>
              <a:rPr lang="en-US" sz="4800" b="1" dirty="0" smtClean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br>
              <a:rPr lang="en-US" sz="4800" b="1" dirty="0" smtClean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u="none" strike="noStrike" cap="none" dirty="0" smtClean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CLÍNICA </a:t>
            </a:r>
            <a:r>
              <a:rPr lang="en-US" sz="4800" b="1" u="none" strike="noStrike" cap="none" dirty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DA MULHER</a:t>
            </a:r>
            <a:r>
              <a:rPr lang="en-US" sz="4400" b="1" u="none" strike="noStrike" cap="none" dirty="0">
                <a:solidFill>
                  <a:schemeClr val="l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	</a:t>
            </a:r>
          </a:p>
        </p:txBody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395536" y="2492896"/>
            <a:ext cx="8142286" cy="33843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71500" lvl="0" indent="-571500">
              <a:spcBef>
                <a:spcPts val="0"/>
              </a:spcBef>
              <a:buClrTx/>
              <a:buFont typeface="Wingdings" panose="05000000000000000000" pitchFamily="2" charset="2"/>
              <a:buChar char="ü"/>
            </a:pP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Preservativos</a:t>
            </a: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423	</a:t>
            </a:r>
          </a:p>
          <a:p>
            <a:pPr marL="571500" lvl="0" indent="-571500">
              <a:spcBef>
                <a:spcPts val="720"/>
              </a:spcBef>
              <a:buClrTx/>
              <a:buFont typeface="Wingdings" panose="05000000000000000000" pitchFamily="2" charset="2"/>
              <a:buChar char="ü"/>
            </a:pPr>
            <a:r>
              <a:rPr lang="en-US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Anticoncepcionais</a:t>
            </a: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00</a:t>
            </a:r>
          </a:p>
          <a:p>
            <a:pPr marL="571500" lvl="0" indent="-571500">
              <a:spcBef>
                <a:spcPts val="720"/>
              </a:spcBef>
              <a:buClrTx/>
              <a:buFont typeface="Wingdings" panose="05000000000000000000" pitchFamily="2" charset="2"/>
              <a:buChar char="ü"/>
            </a:pP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DIU : </a:t>
            </a: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4000" b="1" i="0" u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 </a:t>
            </a:r>
            <a:endParaRPr lang="en-US" sz="4000" b="1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None/>
            </a:pPr>
            <a:endParaRPr sz="1800" b="0" i="0" u="none" dirty="0">
              <a:solidFill>
                <a:srgbClr val="1D94AD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611560" y="548680"/>
            <a:ext cx="7391399" cy="15841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lang="en-US" sz="4400" b="1" i="0" u="none" strike="noStrike" cap="none" dirty="0" err="1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Encaminhamentos</a:t>
            </a:r>
            <a:r>
              <a:rPr lang="en-US" sz="4400" b="1" i="0" u="none" strike="noStrike" cap="none" dirty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– CLÍNICA DA MULHER</a:t>
            </a:r>
          </a:p>
        </p:txBody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755576" y="2564904"/>
            <a:ext cx="7391399" cy="33847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Arial" panose="020B0604020202020204" pitchFamily="34" charset="0"/>
              <a:buChar char="•"/>
            </a:pPr>
            <a:endParaRPr sz="2800" b="0" i="0" u="none" dirty="0">
              <a:solidFill>
                <a:schemeClr val="dk2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457200" lvl="0" indent="-457200">
              <a:lnSpc>
                <a:spcPct val="80000"/>
              </a:lnSpc>
              <a:buClrTx/>
              <a:buSzPct val="85714"/>
              <a:buFont typeface="Wingdings" panose="05000000000000000000" pitchFamily="2" charset="2"/>
              <a:buChar char="ü"/>
            </a:pPr>
            <a:r>
              <a:rPr lang="en-US" sz="3600" b="1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Atendimento</a:t>
            </a:r>
            <a:r>
              <a:rPr lang="en-US" sz="3600" b="1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Especializado</a:t>
            </a:r>
            <a:r>
              <a:rPr lang="en-US" sz="3600" b="1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103</a:t>
            </a:r>
            <a:endParaRPr lang="en-US" sz="3600" b="1" dirty="0"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80000"/>
              </a:lnSpc>
              <a:buClrTx/>
              <a:buFont typeface="Wingdings" panose="05000000000000000000" pitchFamily="2" charset="2"/>
              <a:buChar char="ü"/>
            </a:pPr>
            <a:r>
              <a:rPr lang="en-US" sz="3600" b="1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Internação</a:t>
            </a:r>
            <a:r>
              <a:rPr lang="en-US" sz="3600" b="1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Hospitalar</a:t>
            </a:r>
            <a:r>
              <a:rPr lang="en-US" sz="3600" b="1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07</a:t>
            </a:r>
          </a:p>
          <a:p>
            <a:pPr marL="457200" lvl="0" indent="-457200">
              <a:lnSpc>
                <a:spcPct val="80000"/>
              </a:lnSpc>
              <a:buClrTx/>
              <a:buFont typeface="Wingdings" panose="05000000000000000000" pitchFamily="2" charset="2"/>
              <a:buChar char="ü"/>
            </a:pPr>
            <a:r>
              <a:rPr lang="en-US" sz="3600" b="1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Urgência</a:t>
            </a:r>
            <a:r>
              <a:rPr lang="en-US" sz="3600" b="1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Emergência</a:t>
            </a:r>
            <a:r>
              <a:rPr lang="en-US" sz="3600" b="1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05</a:t>
            </a:r>
          </a:p>
          <a:p>
            <a:pPr marL="457200" lvl="0" indent="-457200">
              <a:lnSpc>
                <a:spcPct val="80000"/>
              </a:lnSpc>
              <a:buClrTx/>
              <a:buFont typeface="Wingdings" panose="05000000000000000000" pitchFamily="2" charset="2"/>
              <a:buChar char="ü"/>
            </a:pPr>
            <a:r>
              <a:rPr lang="en-US" sz="3600" b="1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Internação</a:t>
            </a:r>
            <a:r>
              <a:rPr lang="en-US" sz="3600" b="1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Domiciliar</a:t>
            </a:r>
            <a:r>
              <a:rPr lang="en-US" sz="3600" b="1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</a:t>
            </a:r>
            <a:endParaRPr lang="en-US" sz="3600" b="1" dirty="0"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7391399" cy="1066799"/>
          </a:xfrm>
        </p:spPr>
        <p:txBody>
          <a:bodyPr/>
          <a:lstStyle/>
          <a:p>
            <a:r>
              <a:rPr lang="en-US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Exames</a:t>
            </a:r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Complementares</a:t>
            </a:r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Clinica</a:t>
            </a:r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Mulher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27584" y="2708920"/>
            <a:ext cx="7391399" cy="3240360"/>
          </a:xfrm>
        </p:spPr>
        <p:txBody>
          <a:bodyPr/>
          <a:lstStyle/>
          <a:p>
            <a:pPr marL="457200" lvl="0" indent="-457200">
              <a:lnSpc>
                <a:spcPct val="80000"/>
              </a:lnSpc>
              <a:buClrTx/>
              <a:buSzPct val="85714"/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Patologia Clínica: 1.079</a:t>
            </a:r>
          </a:p>
          <a:p>
            <a:pPr marL="457200" lvl="0" indent="-457200">
              <a:lnSpc>
                <a:spcPct val="80000"/>
              </a:lnSpc>
              <a:buClrTx/>
              <a:buSzPct val="85714"/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Raio X: 40</a:t>
            </a:r>
          </a:p>
          <a:p>
            <a:pPr marL="457200" lvl="0" indent="-457200">
              <a:lnSpc>
                <a:spcPct val="80000"/>
              </a:lnSpc>
              <a:buClrTx/>
              <a:buSzPct val="85714"/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Ultra – som de Obstetrícia: 43</a:t>
            </a:r>
          </a:p>
          <a:p>
            <a:pPr marL="457200" lvl="0" indent="-457200">
              <a:lnSpc>
                <a:spcPct val="80000"/>
              </a:lnSpc>
              <a:buClrTx/>
              <a:buSzPct val="85714"/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Outros Ultra – sons e Exames: 186</a:t>
            </a:r>
            <a:endParaRPr lang="en-US" b="1" dirty="0"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758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title"/>
          </p:nvPr>
        </p:nvSpPr>
        <p:spPr>
          <a:xfrm>
            <a:off x="971600" y="476672"/>
            <a:ext cx="7806530" cy="106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lang="en-US" b="1" i="0" u="none" strike="noStrike" cap="none" dirty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    PACS/PSF</a:t>
            </a:r>
            <a:br>
              <a:rPr lang="en-US" b="1" i="0" u="none" strike="noStrike" cap="none" dirty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</a:br>
            <a:r>
              <a:rPr lang="en-US" b="1" i="0" u="none" strike="noStrike" cap="none" dirty="0" err="1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Visitas</a:t>
            </a:r>
            <a:r>
              <a:rPr lang="en-US" b="1" i="0" u="none" strike="noStrike" cap="none" dirty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b="1" i="0" u="none" strike="noStrike" cap="none" dirty="0" err="1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Domiciliares</a:t>
            </a:r>
            <a:r>
              <a:rPr lang="en-US" b="1" i="0" u="none" strike="noStrike" cap="none" dirty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– CLÍNICA DA MULHER</a:t>
            </a:r>
          </a:p>
        </p:txBody>
      </p:sp>
      <p:sp>
        <p:nvSpPr>
          <p:cNvPr id="228" name="Shape 228"/>
          <p:cNvSpPr txBox="1"/>
          <p:nvPr/>
        </p:nvSpPr>
        <p:spPr>
          <a:xfrm>
            <a:off x="7235825" y="6542087"/>
            <a:ext cx="1141411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94AD"/>
              </a:buClr>
              <a:buSzPct val="25000"/>
              <a:buFont typeface="Arial"/>
              <a:buNone/>
            </a:pPr>
            <a:endParaRPr lang="en-US" sz="1400" b="0" i="0" u="none" strike="noStrike" cap="none" dirty="0">
              <a:solidFill>
                <a:srgbClr val="1D94A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58919056"/>
              </p:ext>
            </p:extLst>
          </p:nvPr>
        </p:nvGraphicFramePr>
        <p:xfrm>
          <a:off x="539552" y="2276872"/>
          <a:ext cx="8280920" cy="4350360"/>
        </p:xfrm>
        <a:graphic>
          <a:graphicData uri="http://schemas.openxmlformats.org/drawingml/2006/table">
            <a:tbl>
              <a:tblPr firstRow="1" bandRow="1">
                <a:tableStyleId>{B722A8E4-E5AF-4D29-BB7F-EB20A0E84696}</a:tableStyleId>
              </a:tblPr>
              <a:tblGrid>
                <a:gridCol w="6030670"/>
                <a:gridCol w="2250250"/>
              </a:tblGrid>
              <a:tr h="540888"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PROFISSIONAIS</a:t>
                      </a:r>
                      <a:endParaRPr lang="pt-BR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pt-BR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40888"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MÉDICO</a:t>
                      </a:r>
                      <a:endParaRPr lang="pt-BR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pt-BR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40888"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ENFERMEIRO</a:t>
                      </a:r>
                      <a:endParaRPr lang="pt-BR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pt-BR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40888"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OUTROS PROFISSIONAIS DE NIVEL</a:t>
                      </a:r>
                      <a:r>
                        <a:rPr lang="pt-BR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SUPERIOR</a:t>
                      </a:r>
                      <a:endParaRPr lang="pt-BR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pt-BR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40888"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OUTROS</a:t>
                      </a:r>
                      <a:r>
                        <a:rPr lang="pt-BR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PROFISSIONAIS DE NÍVEL MÉDIO</a:t>
                      </a:r>
                      <a:endParaRPr lang="pt-BR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1.225</a:t>
                      </a:r>
                      <a:endParaRPr lang="pt-BR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40888"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ACS</a:t>
                      </a:r>
                      <a:endParaRPr lang="pt-BR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4.405</a:t>
                      </a:r>
                      <a:endParaRPr lang="pt-BR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40888"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pt-BR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5.827</a:t>
                      </a:r>
                      <a:endParaRPr lang="pt-BR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95536" y="26369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lang="en-US" sz="6600" b="1" i="0" u="none" strike="noStrike" cap="none" dirty="0" err="1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  <a:sym typeface="Tahoma"/>
              </a:rPr>
              <a:t>Rede</a:t>
            </a:r>
            <a:r>
              <a:rPr lang="en-US" sz="6600" b="1" i="0" u="none" strike="noStrike" cap="none" dirty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  <a:sym typeface="Tahoma"/>
              </a:rPr>
              <a:t> de </a:t>
            </a:r>
            <a:r>
              <a:rPr lang="en-US" sz="6600" b="1" i="0" u="none" strike="noStrike" cap="none" dirty="0" err="1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  <a:sym typeface="Tahoma"/>
              </a:rPr>
              <a:t>Serviços</a:t>
            </a:r>
            <a:endParaRPr lang="en-US" sz="6600" b="1" i="0" u="none" strike="noStrike" cap="none" dirty="0">
              <a:solidFill>
                <a:schemeClr val="dk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Microsoft Yi Baiti" panose="03000500000000000000" pitchFamily="66" charset="0"/>
              <a:cs typeface="Times New Roman" panose="02020603050405020304" pitchFamily="18" charset="0"/>
              <a:sym typeface="Tahoma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8719119" cy="1066799"/>
          </a:xfrm>
        </p:spPr>
        <p:txBody>
          <a:bodyPr/>
          <a:lstStyle/>
          <a:p>
            <a:r>
              <a:rPr lang="pt-BR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Relatório Consolidado de Cadastro Território </a:t>
            </a:r>
            <a:r>
              <a:rPr lang="pt-BR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Clinica </a:t>
            </a:r>
            <a:r>
              <a:rPr lang="pt-BR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 Mulher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899592" y="2276872"/>
            <a:ext cx="77048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36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Usuários : </a:t>
            </a:r>
            <a:r>
              <a:rPr lang="pt-BR" sz="36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2.373</a:t>
            </a:r>
            <a:endParaRPr lang="pt-BR" sz="3600" b="1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36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Domiciliar : </a:t>
            </a:r>
            <a:r>
              <a:rPr lang="pt-BR" sz="36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860</a:t>
            </a:r>
            <a:endParaRPr lang="pt-BR" sz="3600" b="1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36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Famílias </a:t>
            </a:r>
            <a:r>
              <a:rPr lang="pt-BR" sz="36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:828</a:t>
            </a:r>
            <a:endParaRPr lang="pt-BR" sz="3600" b="1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36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População masculina: </a:t>
            </a:r>
            <a:r>
              <a:rPr lang="pt-BR" sz="36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1.157</a:t>
            </a:r>
            <a:endParaRPr lang="pt-BR" sz="3600" b="1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3600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Populaçao</a:t>
            </a:r>
            <a:r>
              <a:rPr lang="pt-BR" sz="36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feminina: </a:t>
            </a:r>
            <a:r>
              <a:rPr lang="pt-BR" sz="36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1.215</a:t>
            </a:r>
          </a:p>
          <a:p>
            <a:pPr>
              <a:buClrTx/>
            </a:pPr>
            <a:endParaRPr lang="pt-BR" sz="3600" b="1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buClrTx/>
            </a:pPr>
            <a:r>
              <a:rPr lang="pt-BR" sz="36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TOTAL: 2.373</a:t>
            </a:r>
            <a:endParaRPr lang="pt-BR" sz="3600" b="1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226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391399" cy="1066799"/>
          </a:xfrm>
        </p:spPr>
        <p:txBody>
          <a:bodyPr/>
          <a:lstStyle/>
          <a:p>
            <a:r>
              <a:rPr lang="pt-BR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MAPA EPIDEMIOLOGICO CLINICA DA MULHER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683568" y="1412776"/>
            <a:ext cx="770485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8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Crianças 00 a 02 anos: </a:t>
            </a:r>
            <a:r>
              <a:rPr lang="pt-BR" sz="28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101</a:t>
            </a:r>
            <a:endParaRPr lang="pt-BR" sz="2800" b="1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8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Crianças 03 a 05 anos: </a:t>
            </a:r>
            <a:r>
              <a:rPr lang="pt-BR" sz="28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107</a:t>
            </a:r>
            <a:endParaRPr lang="pt-BR" sz="2800" b="1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8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Gestantes: </a:t>
            </a:r>
            <a:r>
              <a:rPr lang="pt-BR" sz="28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endParaRPr lang="pt-BR" sz="2800" b="1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8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Diabéticos: </a:t>
            </a:r>
            <a:r>
              <a:rPr lang="pt-BR" sz="28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102</a:t>
            </a:r>
            <a:endParaRPr lang="pt-BR" sz="2800" b="1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8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Hipertensos: </a:t>
            </a:r>
            <a:r>
              <a:rPr lang="pt-BR" sz="28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293</a:t>
            </a:r>
            <a:endParaRPr lang="pt-BR" sz="2800" b="1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8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Hipertensos/Diabéticos: </a:t>
            </a:r>
            <a:r>
              <a:rPr lang="pt-BR" sz="28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293</a:t>
            </a:r>
            <a:endParaRPr lang="pt-BR" sz="2800" b="1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8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Hanseníase: </a:t>
            </a:r>
            <a:r>
              <a:rPr lang="pt-BR" sz="28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</a:t>
            </a:r>
            <a:endParaRPr lang="pt-BR" sz="2800" b="1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8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Saúde mental: </a:t>
            </a:r>
            <a:r>
              <a:rPr lang="pt-BR" sz="28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</a:t>
            </a:r>
            <a:endParaRPr lang="pt-BR" sz="2800" b="1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8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Idoso : </a:t>
            </a:r>
            <a:r>
              <a:rPr lang="pt-BR" sz="28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292</a:t>
            </a:r>
            <a:endParaRPr lang="pt-BR" sz="2800" b="1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8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Acamados: </a:t>
            </a:r>
            <a:r>
              <a:rPr lang="pt-BR" sz="28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</a:t>
            </a:r>
          </a:p>
          <a:p>
            <a:pPr algn="r">
              <a:buClrTx/>
            </a:pPr>
            <a:endParaRPr lang="pt-BR" sz="2800" b="1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buClrTx/>
            </a:pPr>
            <a:r>
              <a:rPr lang="pt-BR" sz="28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Famílias: 828</a:t>
            </a:r>
          </a:p>
        </p:txBody>
      </p:sp>
    </p:spTree>
    <p:extLst>
      <p:ext uri="{BB962C8B-B14F-4D97-AF65-F5344CB8AC3E}">
        <p14:creationId xmlns:p14="http://schemas.microsoft.com/office/powerpoint/2010/main" xmlns="" val="101656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title"/>
          </p:nvPr>
        </p:nvSpPr>
        <p:spPr>
          <a:xfrm>
            <a:off x="611560" y="260648"/>
            <a:ext cx="7391399" cy="106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lang="en-US" sz="3600" b="1" i="0" u="none" strike="noStrike" cap="none" dirty="0" err="1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Procedimentos</a:t>
            </a:r>
            <a:r>
              <a:rPr lang="en-US" sz="3600" b="1" i="0" u="none" strike="noStrike" cap="none" dirty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sz="3600" b="1" i="0" u="none" strike="noStrike" cap="none" dirty="0" err="1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Odontológicos</a:t>
            </a:r>
            <a:r>
              <a:rPr lang="en-US" sz="3600" b="1" i="0" u="none" strike="noStrike" cap="none" dirty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sz="3600" b="1" i="0" u="none" strike="noStrike" cap="none" dirty="0" err="1" smtClean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Clinica</a:t>
            </a:r>
            <a:r>
              <a:rPr lang="en-US" sz="3600" b="1" i="0" u="none" strike="noStrike" cap="none" dirty="0" smtClean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da </a:t>
            </a:r>
            <a:r>
              <a:rPr lang="en-US" sz="3600" b="1" i="0" u="none" strike="noStrike" cap="none" dirty="0" err="1" smtClean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Mulher</a:t>
            </a:r>
            <a:r>
              <a:rPr lang="en-US" sz="3600" b="1" i="0" u="none" strike="noStrike" cap="none" dirty="0" smtClean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– </a:t>
            </a:r>
            <a:r>
              <a:rPr lang="en-US" sz="3600" b="1" i="0" u="none" strike="noStrike" cap="none" dirty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Dr. Rafael </a:t>
            </a:r>
          </a:p>
        </p:txBody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179512" y="1484784"/>
            <a:ext cx="8856984" cy="48965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1" anchor="t" anchorCtr="0">
            <a:noAutofit/>
          </a:bodyPr>
          <a:lstStyle/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ü"/>
            </a:pPr>
            <a:r>
              <a:rPr lang="en-US" sz="2600" b="1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sz="2600" b="1" u="none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Pacientes</a:t>
            </a:r>
            <a:r>
              <a:rPr lang="en-US" sz="2600" b="1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</a:t>
            </a:r>
            <a:r>
              <a:rPr lang="en-US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491	</a:t>
            </a:r>
            <a:endParaRPr lang="en-US" sz="2600" b="1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ü"/>
            </a:pPr>
            <a:r>
              <a:rPr lang="en-US" sz="2600" b="1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sz="2600" b="1" u="none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Atendimentos</a:t>
            </a:r>
            <a:r>
              <a:rPr lang="en-US" sz="2600" b="1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</a:t>
            </a:r>
            <a:r>
              <a:rPr lang="en-US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681</a:t>
            </a:r>
            <a:endParaRPr lang="en-US" sz="2600" b="1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ü"/>
            </a:pPr>
            <a:r>
              <a:rPr lang="en-US" sz="2600" b="1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Nº de </a:t>
            </a:r>
            <a:r>
              <a:rPr lang="en-US" sz="2600" b="1" u="none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Escovações</a:t>
            </a:r>
            <a:r>
              <a:rPr lang="en-US" sz="2600" b="1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</a:t>
            </a:r>
            <a:r>
              <a:rPr lang="en-US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574</a:t>
            </a:r>
            <a:endParaRPr lang="en-US" sz="2600" b="1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ü"/>
            </a:pPr>
            <a:r>
              <a:rPr lang="en-US" sz="2600" b="1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Nº de </a:t>
            </a:r>
            <a:r>
              <a:rPr lang="en-US" sz="2600" b="1" u="none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Restaurações</a:t>
            </a:r>
            <a:r>
              <a:rPr lang="en-US" sz="2600" b="1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</a:t>
            </a:r>
            <a:r>
              <a:rPr lang="en-US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813	</a:t>
            </a:r>
            <a:endParaRPr lang="en-US" sz="2600" b="1" u="none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ü"/>
            </a:pPr>
            <a:r>
              <a:rPr lang="en-US" sz="2600" b="1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Nº de </a:t>
            </a:r>
            <a:r>
              <a:rPr lang="en-US" sz="2600" b="1" u="none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pacientes</a:t>
            </a:r>
            <a:r>
              <a:rPr lang="en-US" sz="2600" b="1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sz="2600" b="1" u="none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encaminhados</a:t>
            </a:r>
            <a:r>
              <a:rPr lang="en-US" sz="2600" b="1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</a:t>
            </a:r>
            <a:r>
              <a:rPr lang="en-US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</a:t>
            </a:r>
            <a:endParaRPr lang="en-US" sz="2600" b="1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ü"/>
            </a:pPr>
            <a:r>
              <a:rPr lang="en-US" sz="2600" b="1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Nº de </a:t>
            </a:r>
            <a:r>
              <a:rPr lang="en-US" sz="2600" b="1" u="none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pacientes</a:t>
            </a:r>
            <a:r>
              <a:rPr lang="en-US" sz="2600" b="1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– </a:t>
            </a:r>
            <a:r>
              <a:rPr lang="en-US" sz="2600" b="1" u="none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término</a:t>
            </a:r>
            <a:r>
              <a:rPr lang="en-US" sz="2600" b="1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de </a:t>
            </a:r>
            <a:r>
              <a:rPr lang="en-US" sz="2600" b="1" u="none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tratamento</a:t>
            </a:r>
            <a:r>
              <a:rPr lang="en-US" sz="2600" b="1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</a:t>
            </a:r>
            <a:r>
              <a:rPr lang="en-US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208</a:t>
            </a:r>
            <a:endParaRPr lang="en-US" sz="2600" b="1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ü"/>
            </a:pPr>
            <a:r>
              <a:rPr lang="en-US" sz="2600" b="1" u="none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Prótese</a:t>
            </a:r>
            <a:r>
              <a:rPr lang="en-US" sz="2600" b="1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</a:t>
            </a:r>
            <a:r>
              <a:rPr lang="en-US" sz="2600" b="1" u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05</a:t>
            </a:r>
            <a:endParaRPr lang="en-US" sz="2600" b="1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ü"/>
            </a:pPr>
            <a:r>
              <a:rPr lang="en-US" sz="2600" b="1" u="none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Gestantes</a:t>
            </a:r>
            <a:r>
              <a:rPr lang="en-US" sz="2600" b="1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</a:t>
            </a:r>
            <a:r>
              <a:rPr lang="en-US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</a:p>
          <a:p>
            <a:pPr marL="457200" marR="0" lvl="0" indent="-4572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ü"/>
            </a:pPr>
            <a:r>
              <a:rPr lang="en-US" sz="2600" b="1" u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Bochecho</a:t>
            </a:r>
            <a:r>
              <a:rPr lang="en-US" sz="2600" b="1" u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574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400" b="0" i="1" u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Observação: Mês de dezembro o Dr. Rafael estava de licença á partir do dia 10.															</a:t>
            </a:r>
            <a:endParaRPr sz="3600" b="1" i="0" u="none" dirty="0">
              <a:solidFill>
                <a:srgbClr val="FF0000"/>
              </a:solidFill>
              <a:sym typeface="Tahoma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None/>
            </a:pPr>
            <a:endParaRPr sz="3200" b="0" i="0" u="none" dirty="0">
              <a:solidFill>
                <a:srgbClr val="1D94AD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None/>
            </a:pPr>
            <a:endParaRPr sz="3200" b="0" i="0" u="none" dirty="0">
              <a:solidFill>
                <a:srgbClr val="1D94AD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None/>
            </a:pPr>
            <a:endParaRPr sz="3200" b="0" i="0" u="none" dirty="0">
              <a:solidFill>
                <a:srgbClr val="1D94AD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title"/>
          </p:nvPr>
        </p:nvSpPr>
        <p:spPr>
          <a:xfrm>
            <a:off x="179512" y="260648"/>
            <a:ext cx="8568952" cy="106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lang="en-US" b="1" i="0" u="none" strike="noStrike" cap="none" dirty="0" err="1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Consultas</a:t>
            </a:r>
            <a:r>
              <a:rPr lang="en-US" b="1" i="0" u="none" strike="noStrike" cap="none" dirty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b="1" i="0" u="none" strike="noStrike" cap="none" dirty="0" err="1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Especialidade</a:t>
            </a:r>
            <a:r>
              <a:rPr lang="en-US" b="1" i="0" u="none" strike="noStrike" cap="none" dirty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no CRE</a:t>
            </a:r>
          </a:p>
        </p:txBody>
      </p:sp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88815" y="1340768"/>
            <a:ext cx="9036496" cy="52565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2" anchor="t" anchorCtr="0">
            <a:noAutofit/>
          </a:bodyPr>
          <a:lstStyle/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DERMATOLOGIA</a:t>
            </a:r>
            <a:r>
              <a:rPr lang="pt-B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NEFROLOGISTA</a:t>
            </a:r>
            <a:r>
              <a:rPr lang="pt-B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</a:t>
            </a:r>
            <a:endParaRPr lang="pt-B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OFTALMOLOGIA: </a:t>
            </a:r>
            <a:r>
              <a:rPr lang="pt-B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76</a:t>
            </a:r>
            <a:endParaRPr lang="pt-B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CARDIOLOGIA: </a:t>
            </a:r>
            <a:r>
              <a:rPr lang="pt-B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</a:t>
            </a:r>
            <a:endParaRPr lang="pt-B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ENDOCRINOLOGIA: </a:t>
            </a:r>
            <a:r>
              <a:rPr lang="pt-B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pt-B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REUMATOLOGIA: </a:t>
            </a:r>
            <a:r>
              <a:rPr lang="pt-B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pt-B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PSIQUIATRIA-77</a:t>
            </a:r>
            <a:endParaRPr lang="pt-B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UROLOGIA-09</a:t>
            </a:r>
            <a:endParaRPr lang="pt-B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CIRURGIA </a:t>
            </a:r>
            <a:r>
              <a:rPr lang="pt-B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GERAL-48</a:t>
            </a:r>
            <a:endParaRPr lang="pt-B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GINECOLOGIA: </a:t>
            </a:r>
            <a:r>
              <a:rPr lang="pt-B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endParaRPr lang="pt-B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MASTOLOGIA: </a:t>
            </a:r>
            <a:r>
              <a:rPr lang="pt-B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</a:t>
            </a:r>
            <a:endParaRPr lang="pt-B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NEUROLOGIA: </a:t>
            </a:r>
            <a:r>
              <a:rPr lang="pt-B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  	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NEUROLOGIA </a:t>
            </a:r>
            <a:r>
              <a:rPr lang="pt-B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PEDIÁTRICA </a:t>
            </a:r>
            <a:r>
              <a:rPr lang="pt-B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:11</a:t>
            </a:r>
            <a:endParaRPr lang="pt-B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ORTOPEDIA:05</a:t>
            </a:r>
            <a:endParaRPr lang="pt-B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INFECTOLOGIA:14</a:t>
            </a:r>
            <a:endParaRPr lang="pt-B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ANGIOLOGIA/VASCULAR:22</a:t>
            </a:r>
            <a:endParaRPr lang="pt-B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OBSTETRICIA ALTO </a:t>
            </a:r>
            <a:r>
              <a:rPr lang="pt-B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RISCO:14</a:t>
            </a:r>
            <a:endParaRPr lang="pt-B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OTORRINOLARINGOLOGIA:32</a:t>
            </a:r>
            <a:endParaRPr lang="pt-B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GASTROENTEROLOGIA:26</a:t>
            </a:r>
            <a:endParaRPr lang="pt-B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NUTRICIONISTA: </a:t>
            </a:r>
            <a:r>
              <a:rPr lang="pt-B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pt-B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CONSULTAS: </a:t>
            </a:r>
            <a:r>
              <a:rPr lang="pt-B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588</a:t>
            </a:r>
          </a:p>
          <a:p>
            <a:pPr marL="152400" indent="0">
              <a:buClrTx/>
              <a:buNone/>
            </a:pPr>
            <a:endParaRPr lang="pt-B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pt-BR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ClrTx/>
              <a:buSzPct val="74000"/>
              <a:buNone/>
            </a:pP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endParaRPr lang="pt-BR" b="1" dirty="0">
              <a:solidFill>
                <a:srgbClr val="FF0000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74000"/>
              <a:buNone/>
            </a:pPr>
            <a:endParaRPr lang="en-US" dirty="0"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title"/>
          </p:nvPr>
        </p:nvSpPr>
        <p:spPr>
          <a:xfrm>
            <a:off x="323528" y="260648"/>
            <a:ext cx="8362999" cy="106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lang="en-US" b="1" i="0" u="none" strike="noStrike" cap="none" dirty="0" err="1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Consultas</a:t>
            </a:r>
            <a:r>
              <a:rPr lang="en-US" b="1" i="0" u="none" strike="noStrike" cap="none" dirty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b="1" i="0" u="none" strike="noStrike" cap="none" dirty="0" err="1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Especialidade</a:t>
            </a:r>
            <a:r>
              <a:rPr lang="en-US" b="1" i="0" u="none" strike="noStrike" cap="none" dirty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no CRE</a:t>
            </a:r>
          </a:p>
        </p:txBody>
      </p:sp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251520" y="1556792"/>
            <a:ext cx="8712968" cy="47525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1" anchor="t" anchorCtr="0">
            <a:noAutofit/>
          </a:bodyPr>
          <a:lstStyle/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RX </a:t>
            </a:r>
            <a:r>
              <a:rPr lang="pt-BR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:96 </a:t>
            </a:r>
            <a:r>
              <a:rPr lang="pt-B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(PELO CONSÓRCIO)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MAMOGRAFIA-10 </a:t>
            </a:r>
            <a:r>
              <a:rPr lang="pt-BR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49 anos:23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MAMOGRAFIA-10 A 49 </a:t>
            </a:r>
            <a:r>
              <a:rPr lang="pt-BR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anos:27</a:t>
            </a:r>
            <a:endParaRPr lang="pt-BR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endParaRPr lang="pt-BR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ClrTx/>
              <a:buNone/>
            </a:pPr>
            <a:endParaRPr lang="pt-BR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ClrTx/>
              <a:buNone/>
            </a:pPr>
            <a:r>
              <a:rPr lang="pt-BR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pt-B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TOTAL</a:t>
            </a:r>
            <a:r>
              <a:rPr 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50 MAMOGRAFIAS </a:t>
            </a:r>
            <a:endParaRPr lang="pt-B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ClrTx/>
              <a:buNone/>
            </a:pPr>
            <a:endParaRPr lang="pt-BR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-342900">
              <a:spcBef>
                <a:spcPts val="560"/>
              </a:spcBef>
              <a:buNone/>
            </a:pPr>
            <a:r>
              <a:rPr lang="pt-BR" b="1" dirty="0" smtClean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pt-BR" sz="3600" b="1" dirty="0" smtClean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CLINICA </a:t>
            </a:r>
            <a:r>
              <a:rPr lang="pt-BR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pt-BR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Rubens</a:t>
            </a:r>
          </a:p>
          <a:p>
            <a:pPr lvl="0" indent="-342900">
              <a:spcBef>
                <a:spcPts val="560"/>
              </a:spcBef>
              <a:buClrTx/>
              <a:buFont typeface="Wingdings" panose="05000000000000000000" pitchFamily="2" charset="2"/>
              <a:buChar char="ü"/>
            </a:pPr>
            <a:r>
              <a:rPr lang="pt-BR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ANGIOFLUORSCEINOGRAFIA BINOCULAR:01</a:t>
            </a:r>
            <a:endParaRPr lang="pt-BR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ClrTx/>
              <a:buNone/>
            </a:pPr>
            <a:endParaRPr lang="pt-BR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Tx/>
              <a:buSzPct val="75000"/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107504" y="476672"/>
            <a:ext cx="8856984" cy="60486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52400" indent="0">
              <a:buClrTx/>
              <a:buNone/>
            </a:pPr>
            <a:r>
              <a:rPr lang="pt-BR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pt-B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	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CLINICA ENDOCLIN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ENDOSCOPIA:12</a:t>
            </a:r>
            <a:endParaRPr lang="pt-BR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COLONOSCOPIA:01</a:t>
            </a:r>
          </a:p>
          <a:p>
            <a:pPr marL="152400" indent="0">
              <a:buClrTx/>
              <a:buNone/>
            </a:pPr>
            <a:r>
              <a:rPr lang="pt-B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EXAMES 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 CORAÇÃO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HOLTER 24 </a:t>
            </a:r>
            <a:r>
              <a:rPr lang="pt-B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HORAS:04</a:t>
            </a:r>
            <a:endParaRPr lang="pt-BR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MAPA:01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ECOCARDIOGRAMA:12</a:t>
            </a:r>
            <a:endParaRPr lang="pt-BR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TESTE DE </a:t>
            </a:r>
            <a:r>
              <a:rPr lang="pt-B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ESFORÇO:31</a:t>
            </a:r>
            <a:endParaRPr lang="pt-BR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ECOCARDIOGRAMA COM ESTRESS </a:t>
            </a:r>
            <a:r>
              <a:rPr lang="pt-B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FARMACOLÓGICO: 01</a:t>
            </a:r>
            <a:endParaRPr lang="pt-BR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ClrTx/>
              <a:buNone/>
            </a:pPr>
            <a:r>
              <a:rPr lang="pt-B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TOTAL:49 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EXAMES DO 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CORAÇÃO</a:t>
            </a:r>
          </a:p>
          <a:p>
            <a:pPr marL="152400" indent="0">
              <a:buClrTx/>
              <a:buNone/>
            </a:pPr>
            <a:endParaRPr lang="pt-B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pt-BR" sz="4000" dirty="0">
              <a:solidFill>
                <a:srgbClr val="FF0000"/>
              </a:solidFill>
              <a:latin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None/>
            </a:pPr>
            <a:endParaRPr sz="2800" b="1" i="0" u="sng" dirty="0">
              <a:solidFill>
                <a:schemeClr val="dk2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1520" y="620688"/>
            <a:ext cx="8280920" cy="5904656"/>
          </a:xfrm>
        </p:spPr>
        <p:txBody>
          <a:bodyPr/>
          <a:lstStyle/>
          <a:p>
            <a:pPr lvl="0" indent="-342900">
              <a:spcBef>
                <a:spcPts val="560"/>
              </a:spcBef>
              <a:buNone/>
            </a:pPr>
            <a:r>
              <a:rPr lang="pt-BR" b="1" dirty="0">
                <a:solidFill>
                  <a:schemeClr val="dk2"/>
                </a:solidFill>
                <a:latin typeface="Arial Narrow" panose="020B0606020202030204" pitchFamily="34" charset="0"/>
              </a:rPr>
              <a:t>		</a:t>
            </a:r>
            <a:r>
              <a:rPr 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TOMOGRAFIAS</a:t>
            </a:r>
            <a:r>
              <a:rPr lang="pt-BR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:(IPI)</a:t>
            </a:r>
            <a:endParaRPr lang="pt-BR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ABDOME </a:t>
            </a:r>
            <a:r>
              <a:rPr lang="pt-B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TOTAL:06</a:t>
            </a:r>
            <a:endParaRPr lang="pt-BR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CRÂNIO:05</a:t>
            </a:r>
            <a:endParaRPr lang="pt-BR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COLUNA:05			</a:t>
            </a:r>
            <a:endParaRPr lang="pt-BR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UROTOMOGRAFIA:01</a:t>
            </a:r>
            <a:endParaRPr lang="pt-BR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 algn="ctr">
              <a:buClrTx/>
              <a:buNone/>
            </a:pPr>
            <a:r>
              <a:rPr lang="pt-B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Total: 16 </a:t>
            </a:r>
            <a:endParaRPr lang="pt-BR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Ressonâncias 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Cianorte 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Mafra: 14</a:t>
            </a:r>
          </a:p>
          <a:p>
            <a:pPr marL="152400" indent="0" algn="ctr">
              <a:buNone/>
            </a:pP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Medicina Sirena 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AUDIOMETRIAS: 01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IMITANCIOMETRIAS:03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FIBROLARINGOSCOPIA: 03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BERA: 05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xmlns="" val="206476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1520" y="1052736"/>
            <a:ext cx="8892480" cy="4134365"/>
          </a:xfrm>
        </p:spPr>
        <p:txBody>
          <a:bodyPr numCol="2"/>
          <a:lstStyle/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MAMAS:21</a:t>
            </a:r>
            <a:endParaRPr lang="pt-B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ARTICULAÇÃO:33</a:t>
            </a:r>
            <a:endParaRPr lang="pt-B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ABDOME </a:t>
            </a:r>
            <a:r>
              <a:rPr lang="pt-B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TOTAL:13</a:t>
            </a:r>
            <a:endParaRPr lang="pt-B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BOLSA </a:t>
            </a:r>
            <a:r>
              <a:rPr lang="pt-B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ESCROTAL:13</a:t>
            </a:r>
            <a:endParaRPr lang="pt-B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PRÓSTATA:13</a:t>
            </a:r>
            <a:endParaRPr lang="pt-B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PÉLVICO:13</a:t>
            </a:r>
            <a:endParaRPr lang="pt-B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TRANSVAGINAL:03</a:t>
            </a:r>
            <a:endParaRPr lang="pt-B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OBSTETRICO: 14 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OBSTETRICO MORFOLÓGICO:20</a:t>
            </a:r>
            <a:endParaRPr lang="pt-B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OBSTETRICO </a:t>
            </a:r>
            <a:r>
              <a:rPr lang="pt-B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DOPPLER:06</a:t>
            </a:r>
            <a:endParaRPr lang="pt-B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CERVICAL:06</a:t>
            </a:r>
            <a:endParaRPr lang="pt-B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INGUINAL:10</a:t>
            </a:r>
            <a:endParaRPr lang="pt-B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CARÓTIDAS:03</a:t>
            </a:r>
            <a:endParaRPr lang="pt-B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TIREOIDE:18</a:t>
            </a:r>
            <a:endParaRPr lang="pt-B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DOPPLER VENOSO:13</a:t>
            </a:r>
            <a:endParaRPr lang="pt-B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endParaRPr lang="pt-BR" sz="3600" dirty="0">
              <a:solidFill>
                <a:srgbClr val="FF000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539552" y="243513"/>
            <a:ext cx="84249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USG REALIZADOS EM PARANAVAÍ                                </a:t>
            </a:r>
          </a:p>
          <a:p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539552" y="5822337"/>
            <a:ext cx="8380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52400"/>
            <a:r>
              <a:rPr lang="pt-B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TOTAL DE US REALIZADOS FORA DO </a:t>
            </a:r>
            <a:r>
              <a:rPr lang="pt-B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MUNICIPIO:179</a:t>
            </a:r>
            <a:endParaRPr lang="pt-BR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193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7504" y="548680"/>
            <a:ext cx="8615535" cy="1656184"/>
          </a:xfrm>
        </p:spPr>
        <p:txBody>
          <a:bodyPr/>
          <a:lstStyle/>
          <a:p>
            <a:r>
              <a:rPr lang="pt-BR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Exames Realizados no </a:t>
            </a:r>
            <a:r>
              <a:rPr lang="pt-BR" sz="6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Labcenter</a:t>
            </a:r>
            <a:r>
              <a:rPr lang="pt-BR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251520" y="2852936"/>
            <a:ext cx="8465368" cy="1152128"/>
          </a:xfrm>
        </p:spPr>
        <p:txBody>
          <a:bodyPr/>
          <a:lstStyle/>
          <a:p>
            <a:pPr marL="152400" indent="0">
              <a:buClrTx/>
              <a:buNone/>
            </a:pPr>
            <a:r>
              <a:rPr lang="pt-BR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Valor total pago : R$ 39.000,00</a:t>
            </a:r>
          </a:p>
          <a:p>
            <a:pPr marL="152400" indent="0">
              <a:buClrTx/>
              <a:buNone/>
            </a:pPr>
            <a:r>
              <a:rPr lang="pt-BR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</a:t>
            </a:r>
            <a:endParaRPr lang="pt-BR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695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391399" cy="1066799"/>
          </a:xfrm>
        </p:spPr>
        <p:txBody>
          <a:bodyPr/>
          <a:lstStyle/>
          <a:p>
            <a:r>
              <a:rPr lang="pt-BR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ATENDIMENTO </a:t>
            </a:r>
            <a:r>
              <a:rPr lang="pt-BR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FISIOTERÁPICO EM AMAPORÃ</a:t>
            </a:r>
            <a:endParaRPr lang="pt-BR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7504" y="1268760"/>
            <a:ext cx="9036496" cy="5400600"/>
          </a:xfrm>
        </p:spPr>
        <p:txBody>
          <a:bodyPr numCol="1"/>
          <a:lstStyle/>
          <a:p>
            <a:pPr marL="152400" indent="0">
              <a:buClrTx/>
              <a:buNone/>
            </a:pPr>
            <a:r>
              <a:rPr lang="pt-BR" sz="2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Setembro:</a:t>
            </a:r>
            <a:endParaRPr lang="pt-BR" sz="24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PACIENTES ATENDIDOS:  68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SESSÕES REALIZADOS:  </a:t>
            </a:r>
            <a:r>
              <a:rPr lang="pt-B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367</a:t>
            </a:r>
            <a:endParaRPr lang="pt-BR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ClrTx/>
              <a:buNone/>
            </a:pPr>
            <a:r>
              <a:rPr lang="pt-BR" sz="2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Outubro:</a:t>
            </a:r>
            <a:endParaRPr lang="pt-BR" sz="24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PACIENTES ATENDIDOS: 62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SESSÕES REALIZADOS: </a:t>
            </a:r>
            <a:r>
              <a:rPr lang="pt-B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404</a:t>
            </a:r>
            <a:endParaRPr lang="pt-BR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ClrTx/>
              <a:buNone/>
            </a:pPr>
            <a:r>
              <a:rPr lang="pt-BR" sz="2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Novembro: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</a:t>
            </a:r>
            <a:r>
              <a:rPr lang="pt-B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PACIENTES ATENDIDOS:  45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SESSÕES REALIZADOS:  275</a:t>
            </a:r>
          </a:p>
          <a:p>
            <a:pPr marL="152400" indent="0">
              <a:buClrTx/>
              <a:buNone/>
            </a:pPr>
            <a:r>
              <a:rPr lang="pt-BR" sz="2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Dezembro: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</a:t>
            </a:r>
            <a:r>
              <a:rPr lang="pt-B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PACIENTES ATENDIDOS:  37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t-B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SESSÕES REALIZADOS:  </a:t>
            </a:r>
            <a:r>
              <a:rPr lang="pt-B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158	</a:t>
            </a:r>
            <a:endParaRPr lang="pt-B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endParaRPr lang="pt-B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198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395536" y="1196752"/>
            <a:ext cx="8064896" cy="1476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ahoma"/>
              <a:buNone/>
            </a:pPr>
            <a:r>
              <a:rPr lang="en-US" sz="4400" b="1" i="0" u="none" strike="noStrike" cap="none" dirty="0" smtClean="0">
                <a:solidFill>
                  <a:schemeClr val="l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sz="4400" b="1" i="0" u="none" strike="noStrike" cap="none" dirty="0" err="1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Unidades</a:t>
            </a:r>
            <a:r>
              <a:rPr lang="en-US" b="1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0" u="none" strike="noStrike" cap="none" dirty="0" err="1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Básicas</a:t>
            </a:r>
            <a:r>
              <a:rPr lang="en-US" sz="4400" b="1" i="0" u="none" strike="noStrike" cap="none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sz="4400" b="1" i="0" u="none" strike="noStrike" cap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de </a:t>
            </a:r>
            <a:r>
              <a:rPr lang="en-US" sz="4400" b="1" i="0" u="none" strike="noStrike" cap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Saúde</a:t>
            </a:r>
            <a:r>
              <a:rPr lang="en-US" sz="4400" b="1" i="0" u="none" strike="noStrike" cap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.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539552" y="2636912"/>
            <a:ext cx="8496944" cy="30243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609600" marR="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i="0" u="none" strike="noStrike" cap="none" dirty="0">
              <a:solidFill>
                <a:schemeClr val="lt1"/>
              </a:solidFill>
              <a:latin typeface="Agency FB" panose="020B0503020202020204" pitchFamily="34" charset="0"/>
              <a:ea typeface="Microsoft Yi Baiti" panose="03000500000000000000" pitchFamily="66" charset="0"/>
              <a:sym typeface="Tahoma"/>
            </a:endParaRPr>
          </a:p>
          <a:p>
            <a:pPr marL="609600" marR="0" lvl="0" indent="-609600" algn="just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Tx/>
              <a:buSzPct val="75000"/>
              <a:buFont typeface="+mj-lt"/>
              <a:buAutoNum type="arabicPeriod"/>
            </a:pPr>
            <a:r>
              <a:rPr lang="en-US" sz="2800" b="1" i="0" u="none" strike="noStrike" cap="none" dirty="0" err="1">
                <a:solidFill>
                  <a:schemeClr val="dk2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  <a:sym typeface="Tahoma"/>
              </a:rPr>
              <a:t>Sede</a:t>
            </a:r>
            <a:r>
              <a:rPr lang="en-US" sz="2800" b="1" i="0" u="none" strike="noStrike" cap="none" dirty="0">
                <a:solidFill>
                  <a:schemeClr val="dk2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  <a:sym typeface="Tahoma"/>
              </a:rPr>
              <a:t> do </a:t>
            </a:r>
            <a:r>
              <a:rPr lang="en-US" sz="2800" b="1" i="0" u="none" strike="noStrike" cap="none" dirty="0" err="1">
                <a:solidFill>
                  <a:schemeClr val="dk2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  <a:sym typeface="Tahoma"/>
              </a:rPr>
              <a:t>Município</a:t>
            </a:r>
            <a:r>
              <a:rPr lang="en-US" sz="2800" b="1" i="0" u="none" strike="noStrike" cap="none" dirty="0">
                <a:solidFill>
                  <a:schemeClr val="dk2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  <a:sym typeface="Tahoma"/>
              </a:rPr>
              <a:t>: </a:t>
            </a:r>
            <a:r>
              <a:rPr lang="en-US" sz="2800" b="1" i="0" u="none" strike="noStrike" cap="none" dirty="0" err="1">
                <a:solidFill>
                  <a:schemeClr val="dk2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  <a:sym typeface="Tahoma"/>
              </a:rPr>
              <a:t>Unidade</a:t>
            </a:r>
            <a:r>
              <a:rPr lang="en-US" sz="2800" b="1" i="0" u="none" strike="noStrike" cap="none" dirty="0">
                <a:solidFill>
                  <a:schemeClr val="dk2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  <a:sym typeface="Tahoma"/>
              </a:rPr>
              <a:t> Central</a:t>
            </a:r>
            <a:r>
              <a:rPr lang="en-US" sz="2800" b="1" i="0" u="none" strike="noStrike" cap="none" dirty="0" smtClean="0">
                <a:solidFill>
                  <a:schemeClr val="dk2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  <a:sym typeface="Tahoma"/>
              </a:rPr>
              <a:t>.</a:t>
            </a:r>
            <a:endParaRPr sz="2800" b="1" i="0" u="none" strike="noStrike" cap="none" dirty="0">
              <a:solidFill>
                <a:schemeClr val="dk2"/>
              </a:solidFill>
              <a:latin typeface="Times New Roman" panose="02020603050405020304" pitchFamily="18" charset="0"/>
              <a:ea typeface="Microsoft Yi Baiti" panose="03000500000000000000" pitchFamily="66" charset="0"/>
              <a:cs typeface="Times New Roman" panose="02020603050405020304" pitchFamily="18" charset="0"/>
              <a:sym typeface="Tahoma"/>
            </a:endParaRPr>
          </a:p>
          <a:p>
            <a:pPr marL="609600" marR="0" lvl="0" indent="-609600" algn="just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Tx/>
              <a:buSzPct val="75000"/>
              <a:buFont typeface="+mj-lt"/>
              <a:buAutoNum type="arabicPeriod"/>
            </a:pPr>
            <a:r>
              <a:rPr lang="en-US" sz="2800" b="1" i="0" u="none" strike="noStrike" cap="none" dirty="0">
                <a:solidFill>
                  <a:schemeClr val="dk2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  <a:sym typeface="Tahoma"/>
              </a:rPr>
              <a:t>Distrito de </a:t>
            </a:r>
            <a:r>
              <a:rPr lang="en-US" sz="2800" b="1" i="0" u="none" strike="noStrike" cap="none" dirty="0" err="1">
                <a:solidFill>
                  <a:schemeClr val="dk2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  <a:sym typeface="Tahoma"/>
              </a:rPr>
              <a:t>Nordestina</a:t>
            </a:r>
            <a:r>
              <a:rPr lang="en-US" sz="2800" b="1" i="0" u="none" strike="noStrike" cap="none" dirty="0">
                <a:solidFill>
                  <a:schemeClr val="dk2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  <a:sym typeface="Tahoma"/>
              </a:rPr>
              <a:t>: </a:t>
            </a:r>
            <a:r>
              <a:rPr lang="en-US" sz="2800" b="1" i="0" u="none" strike="noStrike" cap="none" dirty="0" err="1" smtClean="0">
                <a:solidFill>
                  <a:schemeClr val="dk2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  <a:sym typeface="Tahoma"/>
              </a:rPr>
              <a:t>Unidade</a:t>
            </a:r>
            <a:r>
              <a:rPr lang="en-US" sz="2800" b="1" dirty="0">
                <a:solidFill>
                  <a:schemeClr val="dk2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 </a:t>
            </a:r>
            <a:r>
              <a:rPr lang="en-US" sz="2800" b="1" i="0" u="none" strike="noStrike" cap="none" dirty="0" err="1" smtClean="0">
                <a:solidFill>
                  <a:schemeClr val="dk2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  <a:sym typeface="Tahoma"/>
              </a:rPr>
              <a:t>Descentralizada</a:t>
            </a:r>
            <a:r>
              <a:rPr lang="en-US" sz="2800" b="1" i="0" u="none" strike="noStrike" cap="none" dirty="0" smtClean="0">
                <a:solidFill>
                  <a:schemeClr val="dk2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  <a:sym typeface="Tahoma"/>
              </a:rPr>
              <a:t>.</a:t>
            </a:r>
            <a:endParaRPr sz="2800" b="1" i="0" u="none" strike="noStrike" cap="none" dirty="0">
              <a:solidFill>
                <a:schemeClr val="dk2"/>
              </a:solidFill>
              <a:latin typeface="Times New Roman" panose="02020603050405020304" pitchFamily="18" charset="0"/>
              <a:ea typeface="Microsoft Yi Baiti" panose="03000500000000000000" pitchFamily="66" charset="0"/>
              <a:cs typeface="Times New Roman" panose="02020603050405020304" pitchFamily="18" charset="0"/>
              <a:sym typeface="Tahoma"/>
            </a:endParaRPr>
          </a:p>
          <a:p>
            <a:pPr marL="609600" marR="0" lvl="0" indent="-609600" algn="just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Tx/>
              <a:buSzPct val="75000"/>
              <a:buFont typeface="+mj-lt"/>
              <a:buAutoNum type="arabicPeriod"/>
            </a:pPr>
            <a:r>
              <a:rPr lang="en-US" sz="2800" b="1" i="0" u="none" strike="noStrike" cap="none" dirty="0" err="1">
                <a:solidFill>
                  <a:schemeClr val="dk2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  <a:sym typeface="Tahoma"/>
              </a:rPr>
              <a:t>Sede</a:t>
            </a:r>
            <a:r>
              <a:rPr lang="en-US" sz="2800" b="1" i="0" u="none" strike="noStrike" cap="none" dirty="0">
                <a:solidFill>
                  <a:schemeClr val="dk2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  <a:sym typeface="Tahoma"/>
              </a:rPr>
              <a:t> do </a:t>
            </a:r>
            <a:r>
              <a:rPr lang="en-US" sz="2800" b="1" i="0" u="none" strike="noStrike" cap="none" dirty="0" err="1">
                <a:solidFill>
                  <a:schemeClr val="dk2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  <a:sym typeface="Tahoma"/>
              </a:rPr>
              <a:t>Município</a:t>
            </a:r>
            <a:r>
              <a:rPr lang="en-US" sz="2800" b="1" i="0" u="none" strike="noStrike" cap="none" dirty="0">
                <a:solidFill>
                  <a:schemeClr val="dk2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  <a:sym typeface="Tahoma"/>
              </a:rPr>
              <a:t>: </a:t>
            </a:r>
            <a:r>
              <a:rPr lang="en-US" sz="2800" b="1" i="0" u="none" strike="noStrike" cap="none" dirty="0" err="1">
                <a:solidFill>
                  <a:schemeClr val="dk2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  <a:sym typeface="Tahoma"/>
              </a:rPr>
              <a:t>Unidade</a:t>
            </a:r>
            <a:r>
              <a:rPr lang="en-US" sz="2800" b="1" i="0" u="none" strike="noStrike" cap="none" dirty="0">
                <a:solidFill>
                  <a:schemeClr val="dk2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sz="2800" b="1" i="0" u="none" strike="noStrike" cap="none" dirty="0" err="1">
                <a:solidFill>
                  <a:schemeClr val="dk2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  <a:sym typeface="Tahoma"/>
              </a:rPr>
              <a:t>Saúde</a:t>
            </a:r>
            <a:r>
              <a:rPr lang="en-US" sz="2800" b="1" i="0" u="none" strike="noStrike" cap="none" dirty="0">
                <a:solidFill>
                  <a:schemeClr val="dk2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  <a:sym typeface="Tahoma"/>
              </a:rPr>
              <a:t> da </a:t>
            </a:r>
            <a:r>
              <a:rPr lang="en-US" sz="2800" b="1" i="0" u="none" strike="noStrike" cap="none" dirty="0" err="1">
                <a:solidFill>
                  <a:schemeClr val="dk2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  <a:sym typeface="Tahoma"/>
              </a:rPr>
              <a:t>Família</a:t>
            </a:r>
            <a:r>
              <a:rPr lang="en-US" sz="3000" b="1" i="0" u="none" strike="noStrike" cap="none" dirty="0">
                <a:solidFill>
                  <a:schemeClr val="dk2"/>
                </a:solidFill>
                <a:latin typeface="Agency FB" panose="020B0503020202020204" pitchFamily="34" charset="0"/>
                <a:ea typeface="Microsoft Yi Baiti" panose="03000500000000000000" pitchFamily="66" charset="0"/>
                <a:cs typeface="Times New Roman" panose="02020603050405020304" pitchFamily="18" charset="0"/>
                <a:sym typeface="Tahoma"/>
              </a:rPr>
              <a:t>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9552" y="1484784"/>
            <a:ext cx="8280920" cy="2736304"/>
          </a:xfrm>
        </p:spPr>
        <p:txBody>
          <a:bodyPr/>
          <a:lstStyle/>
          <a:p>
            <a:pPr marL="152400" indent="0">
              <a:buNone/>
            </a:pPr>
            <a:r>
              <a:rPr lang="pt-BR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Farmácia do </a:t>
            </a:r>
            <a:r>
              <a:rPr lang="pt-BR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consórcio </a:t>
            </a:r>
            <a:r>
              <a:rPr lang="pt-BR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50.000</a:t>
            </a:r>
          </a:p>
          <a:p>
            <a:endParaRPr lang="pt-BR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r>
              <a:rPr lang="pt-BR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Licitação de remédio: 12.000</a:t>
            </a:r>
            <a:endParaRPr lang="pt-BR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900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>
            <a:spLocks noGrp="1"/>
          </p:cNvSpPr>
          <p:nvPr>
            <p:ph type="title"/>
          </p:nvPr>
        </p:nvSpPr>
        <p:spPr>
          <a:xfrm>
            <a:off x="899592" y="548680"/>
            <a:ext cx="7391399" cy="106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lang="en-US" b="1" i="0" u="none" strike="noStrike" cap="none" dirty="0" err="1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Demonstrativo</a:t>
            </a:r>
            <a:r>
              <a:rPr lang="en-US" b="1" i="0" u="none" strike="noStrike" cap="none" dirty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de </a:t>
            </a:r>
            <a:r>
              <a:rPr lang="en-US" b="1" i="0" u="none" strike="noStrike" cap="none" dirty="0" err="1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Natalidade</a:t>
            </a:r>
            <a:r>
              <a:rPr lang="en-US" b="1" i="0" u="none" strike="noStrike" cap="none" dirty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e </a:t>
            </a:r>
            <a:r>
              <a:rPr lang="en-US" b="1" i="0" u="none" strike="noStrike" cap="none" dirty="0" err="1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Mortalidade</a:t>
            </a:r>
            <a:r>
              <a:rPr lang="en-US" b="1" i="0" u="none" strike="noStrike" cap="none" dirty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b="1" i="0" u="none" strike="noStrike" cap="none" dirty="0" err="1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Infantil</a:t>
            </a:r>
            <a:endParaRPr lang="en-US" b="1" i="0" u="none" strike="noStrike" cap="none" dirty="0">
              <a:solidFill>
                <a:schemeClr val="dk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</p:txBody>
      </p:sp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971600" y="2132856"/>
            <a:ext cx="7391399" cy="35283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 typeface="Wingdings" panose="05000000000000000000" pitchFamily="2" charset="2"/>
              <a:buChar char="ü"/>
            </a:pPr>
            <a:r>
              <a:rPr lang="en-US" sz="3600" b="1" i="0" u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sz="36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Nascidos</a:t>
            </a:r>
            <a:r>
              <a:rPr lang="en-US" sz="3600" b="1" i="0" u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sz="36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em</a:t>
            </a:r>
            <a:r>
              <a:rPr lang="en-US" sz="3600" b="1" i="0" u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sz="36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Amaporã</a:t>
            </a:r>
            <a:r>
              <a:rPr lang="en-US" sz="3600" b="1" i="0" u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</a:t>
            </a:r>
            <a:r>
              <a:rPr lang="en-US" sz="3600" b="1" i="0" u="none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00</a:t>
            </a:r>
            <a:endParaRPr lang="en-US" sz="3600" b="1" i="0" u="none" dirty="0"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Tx/>
              <a:buSzPct val="75000"/>
              <a:buFont typeface="Wingdings" panose="05000000000000000000" pitchFamily="2" charset="2"/>
              <a:buChar char="ü"/>
            </a:pPr>
            <a:r>
              <a:rPr lang="en-US" sz="3600" b="1" i="0" u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sz="36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Nascidos</a:t>
            </a:r>
            <a:r>
              <a:rPr lang="en-US" sz="3600" b="1" i="0" u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sz="36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em</a:t>
            </a:r>
            <a:r>
              <a:rPr lang="en-US" sz="3600" b="1" i="0" u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sz="3600" b="1" i="0" u="none" dirty="0" err="1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Paranavaí</a:t>
            </a:r>
            <a:r>
              <a:rPr lang="en-US" sz="3600" b="1" i="0" u="none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17</a:t>
            </a:r>
            <a:endParaRPr lang="en-US" sz="3600" b="1" i="0" u="none" dirty="0"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Tx/>
              <a:buSzPct val="75000"/>
              <a:buFont typeface="Wingdings" panose="05000000000000000000" pitchFamily="2" charset="2"/>
              <a:buChar char="ü"/>
            </a:pPr>
            <a:r>
              <a:rPr lang="en-US" sz="3600" b="1" i="0" u="none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sz="3600" b="1" i="0" u="none" dirty="0" err="1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Natimorto</a:t>
            </a:r>
            <a:r>
              <a:rPr lang="en-US" sz="3600" b="1" i="0" u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00</a:t>
            </a:r>
          </a:p>
          <a:p>
            <a:pPr marL="457200" marR="0" lvl="0" indent="-4572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Tx/>
              <a:buSzPct val="75000"/>
              <a:buFont typeface="Wingdings" panose="05000000000000000000" pitchFamily="2" charset="2"/>
              <a:buChar char="ü"/>
            </a:pPr>
            <a:r>
              <a:rPr lang="en-US" sz="3600" b="1" i="0" u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sz="36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Óbito</a:t>
            </a:r>
            <a:r>
              <a:rPr lang="en-US" sz="3600" b="1" i="0" u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sz="36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Infantil</a:t>
            </a:r>
            <a:r>
              <a:rPr lang="en-US" sz="3600" b="1" i="0" u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00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lang="pt-BR" sz="3200" b="0" i="0" u="none" dirty="0" smtClean="0">
              <a:solidFill>
                <a:schemeClr val="dk2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3200" b="0" i="0" u="none" dirty="0">
              <a:solidFill>
                <a:schemeClr val="dk2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None/>
            </a:pPr>
            <a:endParaRPr sz="3200" b="0" i="0" u="none" dirty="0">
              <a:solidFill>
                <a:schemeClr val="dk2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342900" algn="r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1400" b="0" i="0" u="none" dirty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Fonte: Sim e </a:t>
            </a:r>
            <a:r>
              <a:rPr lang="en-US" sz="1400" b="0" i="0" u="none" dirty="0" err="1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Sinasc</a:t>
            </a:r>
            <a:endParaRPr lang="en-US" sz="1400" b="0" i="0" u="none" dirty="0">
              <a:solidFill>
                <a:schemeClr val="dk2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title"/>
          </p:nvPr>
        </p:nvSpPr>
        <p:spPr>
          <a:xfrm>
            <a:off x="395536" y="1196752"/>
            <a:ext cx="8435007" cy="106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lang="en-US" b="1" i="0" u="none" strike="noStrike" cap="none" dirty="0" err="1" smtClean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Óbitos</a:t>
            </a:r>
            <a:r>
              <a:rPr lang="en-US" b="1" i="0" u="none" strike="noStrike" cap="none" dirty="0" smtClean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de </a:t>
            </a:r>
            <a:r>
              <a:rPr lang="en-US" b="1" i="0" u="none" strike="noStrike" cap="none" dirty="0" err="1" smtClean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Mulheres</a:t>
            </a:r>
            <a:r>
              <a:rPr lang="en-US" b="1" i="0" u="none" strike="noStrike" cap="none" dirty="0" smtClean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b="1" i="0" u="none" strike="noStrike" cap="none" dirty="0" err="1" smtClean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em</a:t>
            </a:r>
            <a:r>
              <a:rPr lang="en-US" b="1" i="0" u="none" strike="noStrike" cap="none" dirty="0" smtClean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b="1" i="0" u="none" strike="noStrike" cap="none" dirty="0" err="1" smtClean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Idade</a:t>
            </a:r>
            <a:r>
              <a:rPr lang="en-US" b="1" i="0" u="none" strike="noStrike" cap="none" dirty="0" smtClean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b="1" i="0" u="none" strike="noStrike" cap="none" dirty="0" err="1" smtClean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Fértil</a:t>
            </a:r>
            <a:endParaRPr lang="en-US" b="1" i="0" u="none" strike="noStrike" cap="none" dirty="0">
              <a:solidFill>
                <a:schemeClr val="dk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</p:txBody>
      </p:sp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1043608" y="3140968"/>
            <a:ext cx="7391399" cy="29515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71500" indent="-571500">
              <a:lnSpc>
                <a:spcPct val="9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ü"/>
            </a:pPr>
            <a:r>
              <a:rPr lang="en-US" sz="4000" b="1" i="0" u="none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sz="4000" b="1" i="0" u="none" dirty="0" err="1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Óbitos</a:t>
            </a:r>
            <a:r>
              <a:rPr lang="en-US" sz="4000" b="1" i="0" u="none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</a:t>
            </a:r>
            <a:r>
              <a:rPr lang="en-US" sz="4000" b="1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3200" b="0" i="0" u="none" dirty="0" smtClean="0">
              <a:solidFill>
                <a:srgbClr val="1D94AD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400" b="0" i="0" u="none" dirty="0" smtClean="0">
              <a:solidFill>
                <a:srgbClr val="1D94AD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400" b="0" i="0" u="none" dirty="0" smtClean="0">
              <a:solidFill>
                <a:srgbClr val="1D94AD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400" b="0" i="0" u="none" dirty="0" smtClean="0">
              <a:solidFill>
                <a:srgbClr val="1D94AD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400" b="0" i="0" u="none" dirty="0" smtClean="0">
              <a:solidFill>
                <a:srgbClr val="1D94AD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400" b="0" i="0" u="none" dirty="0" smtClean="0">
              <a:solidFill>
                <a:srgbClr val="1D94AD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2000" b="1" i="0" u="none" dirty="0" smtClean="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400" b="0" i="0" u="none" dirty="0" smtClean="0">
              <a:solidFill>
                <a:srgbClr val="1D94AD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342900" algn="r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400" b="0" i="0" u="none" dirty="0" smtClean="0">
              <a:solidFill>
                <a:srgbClr val="1D94AD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342900" algn="r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1400" b="0" i="0" u="none" dirty="0" smtClean="0">
                <a:solidFill>
                  <a:schemeClr val="tx1"/>
                </a:solidFill>
                <a:latin typeface="Tahoma"/>
                <a:ea typeface="Tahoma"/>
                <a:cs typeface="Tahoma"/>
                <a:sym typeface="Tahoma"/>
              </a:rPr>
              <a:t>Fonte: SIM</a:t>
            </a:r>
            <a:endParaRPr lang="en-US" sz="1400" b="0" i="0" u="none" dirty="0">
              <a:solidFill>
                <a:schemeClr val="tx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title"/>
          </p:nvPr>
        </p:nvSpPr>
        <p:spPr>
          <a:xfrm>
            <a:off x="107504" y="116632"/>
            <a:ext cx="8784976" cy="9361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lang="en-US" sz="4400" b="1" i="0" u="none" strike="noStrike" cap="none" dirty="0" err="1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Atividades</a:t>
            </a:r>
            <a:r>
              <a:rPr lang="en-US" sz="4400" b="1" i="0" u="none" strike="noStrike" cap="none" dirty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da </a:t>
            </a:r>
            <a:r>
              <a:rPr lang="en-US" sz="4400" b="1" i="0" u="none" strike="noStrike" cap="none" dirty="0" err="1" smtClean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Vigilância</a:t>
            </a:r>
            <a:r>
              <a:rPr lang="en-US" sz="4400" b="1" i="0" u="none" strike="noStrike" cap="none" dirty="0" smtClean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sz="4400" b="1" i="0" u="none" strike="noStrike" cap="none" dirty="0" err="1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Sanitária</a:t>
            </a:r>
            <a:endParaRPr lang="en-US" sz="4400" b="1" i="0" u="none" strike="noStrike" cap="none" dirty="0">
              <a:solidFill>
                <a:schemeClr val="dk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</p:txBody>
      </p:sp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611560" y="1124744"/>
            <a:ext cx="8208912" cy="51125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457200">
              <a:lnSpc>
                <a:spcPct val="80000"/>
              </a:lnSpc>
              <a:spcBef>
                <a:spcPts val="48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pt-B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Visitas nos comércios de gêneros alimentícios: </a:t>
            </a:r>
            <a:r>
              <a:rPr lang="pt-B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</a:t>
            </a:r>
            <a:endParaRPr lang="pt-BR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80000"/>
              </a:lnSpc>
              <a:spcBef>
                <a:spcPts val="48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pt-B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Medições de teor de cloro residencial: </a:t>
            </a:r>
            <a:r>
              <a:rPr lang="pt-B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r>
            <a:r>
              <a:rPr lang="pt-B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marL="457200" lvl="0" indent="-457200">
              <a:lnSpc>
                <a:spcPct val="80000"/>
              </a:lnSpc>
              <a:spcBef>
                <a:spcPts val="48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pt-BR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Análisede</a:t>
            </a:r>
            <a:r>
              <a:rPr lang="pt-B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turbidez na água, em área urbana e rural: </a:t>
            </a:r>
            <a:r>
              <a:rPr lang="pt-B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74</a:t>
            </a:r>
            <a:endParaRPr lang="pt-BR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80000"/>
              </a:lnSpc>
              <a:spcBef>
                <a:spcPts val="48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pt-B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Visitas no programa Leite das Crianças: 16</a:t>
            </a:r>
          </a:p>
          <a:p>
            <a:pPr marL="457200" lvl="0" indent="-457200">
              <a:lnSpc>
                <a:spcPct val="80000"/>
              </a:lnSpc>
              <a:spcBef>
                <a:spcPts val="48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pt-B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Inspeções realizadas no veiculo do programa leite das crianças: </a:t>
            </a:r>
            <a:r>
              <a:rPr lang="pt-B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pt-BR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80000"/>
              </a:lnSpc>
              <a:spcBef>
                <a:spcPts val="48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pt-B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Atendimento de reclamações residenciais: </a:t>
            </a:r>
            <a:r>
              <a:rPr lang="pt-B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pt-BR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80000"/>
              </a:lnSpc>
              <a:spcBef>
                <a:spcPts val="48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pt-B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Visitas nas Farmácias: </a:t>
            </a:r>
            <a:r>
              <a:rPr lang="pt-B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</a:t>
            </a:r>
            <a:endParaRPr lang="pt-BR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80000"/>
              </a:lnSpc>
              <a:spcBef>
                <a:spcPts val="48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pt-B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Visitas em salões de beleza: </a:t>
            </a:r>
            <a:r>
              <a:rPr lang="pt-B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 </a:t>
            </a:r>
            <a:endParaRPr lang="pt-BR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80000"/>
              </a:lnSpc>
              <a:spcBef>
                <a:spcPts val="48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pt-B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Coleta de água enviadas para CRE: 60 </a:t>
            </a:r>
          </a:p>
          <a:p>
            <a:pPr marL="457200" lvl="0" indent="-457200">
              <a:lnSpc>
                <a:spcPct val="80000"/>
              </a:lnSpc>
              <a:spcBef>
                <a:spcPts val="48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pt-B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Medições de teor de cloro nas unidades de </a:t>
            </a:r>
            <a:r>
              <a:rPr lang="pt-BR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sáude</a:t>
            </a:r>
            <a:r>
              <a:rPr lang="pt-B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hospital: 10</a:t>
            </a:r>
          </a:p>
          <a:p>
            <a:pPr marL="457200" lvl="0" indent="-457200">
              <a:lnSpc>
                <a:spcPct val="80000"/>
              </a:lnSpc>
              <a:spcBef>
                <a:spcPts val="48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pt-B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Cadastro de estabelecimentos: </a:t>
            </a:r>
            <a:r>
              <a:rPr lang="pt-B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</a:t>
            </a:r>
            <a:endParaRPr lang="pt-BR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-342900" algn="r">
              <a:lnSpc>
                <a:spcPct val="80000"/>
              </a:lnSpc>
              <a:spcBef>
                <a:spcPts val="280"/>
              </a:spcBef>
              <a:buSzPct val="25000"/>
              <a:buNone/>
            </a:pPr>
            <a:endParaRPr lang="pt-BR" dirty="0">
              <a:solidFill>
                <a:srgbClr val="FF0000"/>
              </a:solidFill>
            </a:endParaRPr>
          </a:p>
          <a:p>
            <a:pPr lvl="0" indent="-342900" algn="r">
              <a:lnSpc>
                <a:spcPct val="80000"/>
              </a:lnSpc>
              <a:spcBef>
                <a:spcPts val="280"/>
              </a:spcBef>
              <a:buSzPct val="25000"/>
              <a:buNone/>
            </a:pPr>
            <a:endParaRPr lang="pt-BR" dirty="0">
              <a:solidFill>
                <a:srgbClr val="FF0000"/>
              </a:solidFill>
            </a:endParaRPr>
          </a:p>
          <a:p>
            <a:pPr marL="342900" marR="0" lvl="0" indent="-342900" algn="r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b="1" i="0" u="none" dirty="0">
              <a:solidFill>
                <a:srgbClr val="FF0000"/>
              </a:solidFill>
              <a:sym typeface="Tahoma"/>
            </a:endParaRPr>
          </a:p>
          <a:p>
            <a:pPr marL="342900" marR="0" lvl="0" indent="-342900" algn="r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2000" b="0" i="0" u="none" dirty="0">
              <a:solidFill>
                <a:schemeClr val="dk2"/>
              </a:solidFill>
              <a:sym typeface="Tahoma"/>
            </a:endParaRPr>
          </a:p>
          <a:p>
            <a:pPr marL="342900" marR="0" lvl="0" indent="-342900" algn="r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2000" b="0" i="0" u="none" dirty="0">
              <a:solidFill>
                <a:schemeClr val="dk2"/>
              </a:solidFill>
              <a:sym typeface="Tahoma"/>
            </a:endParaRPr>
          </a:p>
          <a:p>
            <a:pPr marL="342900" marR="0" lvl="0" indent="-342900" algn="r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2000" b="0" i="0" u="none" dirty="0">
              <a:solidFill>
                <a:schemeClr val="dk2"/>
              </a:solidFill>
              <a:sym typeface="Tahoma"/>
            </a:endParaRPr>
          </a:p>
          <a:p>
            <a:pPr marL="342900" marR="0" lvl="0" indent="-342900" algn="r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lang="en-US" sz="2000" b="0" i="0" u="none" dirty="0">
              <a:solidFill>
                <a:schemeClr val="dk2"/>
              </a:solidFill>
              <a:sym typeface="Tahoma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title"/>
          </p:nvPr>
        </p:nvSpPr>
        <p:spPr>
          <a:xfrm>
            <a:off x="899592" y="260648"/>
            <a:ext cx="7391399" cy="106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lang="en-US" b="1" i="0" u="none" cap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Programa</a:t>
            </a:r>
            <a:r>
              <a:rPr lang="en-US" b="1" i="0" u="none" cap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de </a:t>
            </a:r>
            <a:r>
              <a:rPr lang="en-US" b="1" i="0" u="none" cap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Controle</a:t>
            </a:r>
            <a:r>
              <a:rPr lang="en-US" b="1" i="0" u="none" cap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da </a:t>
            </a:r>
            <a:r>
              <a:rPr lang="en-US" b="1" i="0" u="none" cap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Febre</a:t>
            </a:r>
            <a:r>
              <a:rPr lang="en-US" b="1" i="0" u="none" cap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b="1" i="0" u="none" cap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Amarela</a:t>
            </a:r>
            <a:r>
              <a:rPr lang="en-US" b="1" i="0" u="none" cap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e </a:t>
            </a:r>
            <a:r>
              <a:rPr lang="en-US" b="1" i="0" u="none" cap="none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Dengue</a:t>
            </a:r>
            <a:endParaRPr lang="en-US" b="1" i="0" u="none" cap="none" dirty="0"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</p:txBody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251520" y="1772816"/>
            <a:ext cx="8672775" cy="45365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1" anchor="t" anchorCtr="0">
            <a:noAutofit/>
          </a:bodyPr>
          <a:lstStyle/>
          <a:p>
            <a:pPr lvl="1" indent="-342900">
              <a:lnSpc>
                <a:spcPct val="90000"/>
              </a:lnSpc>
              <a:spcBef>
                <a:spcPts val="0"/>
              </a:spcBef>
              <a:buClrTx/>
              <a:buSzPct val="103000"/>
              <a:buFont typeface="Wingdings" panose="05000000000000000000" pitchFamily="2" charset="2"/>
              <a:buChar char="ü"/>
            </a:pPr>
            <a:r>
              <a:rPr lang="en-US" b="1" i="0" u="none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Visitas</a:t>
            </a:r>
            <a:r>
              <a:rPr lang="en-US" b="1" i="0" u="none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de </a:t>
            </a:r>
            <a:r>
              <a:rPr lang="en-US" b="1" i="0" u="none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Inspeção</a:t>
            </a:r>
            <a:r>
              <a:rPr lang="en-US" b="1" i="0" u="none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b="1" i="0" u="none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geral</a:t>
            </a:r>
            <a:r>
              <a:rPr lang="en-US" b="1" i="0" u="none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4.875</a:t>
            </a:r>
            <a:endParaRPr lang="en-US" b="1" i="0" u="none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  <a:p>
            <a:pPr lvl="1" indent="-342900">
              <a:lnSpc>
                <a:spcPct val="90000"/>
              </a:lnSpc>
              <a:spcBef>
                <a:spcPts val="480"/>
              </a:spcBef>
              <a:buClrTx/>
              <a:buSzPct val="103000"/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Visitas</a:t>
            </a:r>
            <a:r>
              <a:rPr lang="en-US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1" i="0" u="none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Residência</a:t>
            </a:r>
            <a:r>
              <a:rPr lang="en-US" b="1" i="0" u="none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3.494 	</a:t>
            </a:r>
          </a:p>
          <a:p>
            <a:pPr lvl="1" indent="-342900">
              <a:lnSpc>
                <a:spcPct val="90000"/>
              </a:lnSpc>
              <a:spcBef>
                <a:spcPts val="480"/>
              </a:spcBef>
              <a:buClrTx/>
              <a:buSzPct val="103000"/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Visitas</a:t>
            </a:r>
            <a:r>
              <a:rPr lang="en-US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n-US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Comércio</a:t>
            </a:r>
            <a:r>
              <a:rPr lang="en-US" b="1" i="0" u="none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329</a:t>
            </a:r>
            <a:endParaRPr lang="en-US" b="1" i="0" u="none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  <a:p>
            <a:pPr lvl="1" indent="-342900">
              <a:lnSpc>
                <a:spcPct val="90000"/>
              </a:lnSpc>
              <a:spcBef>
                <a:spcPts val="480"/>
              </a:spcBef>
              <a:buClrTx/>
              <a:buSzPct val="103000"/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Visitas</a:t>
            </a:r>
            <a:r>
              <a:rPr lang="en-US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n-US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Terrenos</a:t>
            </a:r>
            <a:r>
              <a:rPr lang="en-US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u="none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Baldio</a:t>
            </a:r>
            <a:r>
              <a:rPr lang="en-US" b="1" i="0" u="none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585</a:t>
            </a:r>
            <a:endParaRPr lang="en-US" b="1" i="0" u="none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  <a:p>
            <a:pPr lvl="1" indent="-342900">
              <a:lnSpc>
                <a:spcPct val="90000"/>
              </a:lnSpc>
              <a:spcBef>
                <a:spcPts val="480"/>
              </a:spcBef>
              <a:buClrTx/>
              <a:buSzPct val="103000"/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Visitas</a:t>
            </a:r>
            <a:r>
              <a:rPr lang="en-US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n-US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Pontos</a:t>
            </a:r>
            <a:r>
              <a:rPr lang="en-US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u="none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Estratégicos</a:t>
            </a:r>
            <a:r>
              <a:rPr lang="en-US" b="1" i="0" u="none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88</a:t>
            </a:r>
            <a:endParaRPr lang="en-US" b="1" i="0" u="none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  <a:p>
            <a:pPr lvl="1" indent="-342900">
              <a:lnSpc>
                <a:spcPct val="90000"/>
              </a:lnSpc>
              <a:spcBef>
                <a:spcPts val="480"/>
              </a:spcBef>
              <a:buClrTx/>
              <a:buSzPct val="103000"/>
              <a:buFont typeface="Wingdings" panose="05000000000000000000" pitchFamily="2" charset="2"/>
              <a:buChar char="ü"/>
            </a:pPr>
            <a:r>
              <a:rPr lang="en-US" b="1" i="0" u="none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Outros:  (</a:t>
            </a:r>
            <a:r>
              <a:rPr lang="en-US" b="1" i="0" u="none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igrejas</a:t>
            </a:r>
            <a:r>
              <a:rPr lang="en-US" b="1" i="0" u="none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, </a:t>
            </a:r>
            <a:r>
              <a:rPr lang="en-US" b="1" i="0" u="none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escolas</a:t>
            </a:r>
            <a:r>
              <a:rPr lang="en-US" b="1" i="0" u="none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, </a:t>
            </a:r>
            <a:r>
              <a:rPr lang="en-US" b="1" i="0" u="none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clubes</a:t>
            </a:r>
            <a:r>
              <a:rPr lang="en-US" b="1" i="0" u="none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, </a:t>
            </a:r>
            <a:r>
              <a:rPr lang="en-US" b="1" i="0" u="none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etc</a:t>
            </a:r>
            <a:r>
              <a:rPr lang="en-US" b="1" i="0" u="none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): 123</a:t>
            </a:r>
          </a:p>
          <a:p>
            <a:pPr lvl="1" indent="-342900">
              <a:lnSpc>
                <a:spcPct val="90000"/>
              </a:lnSpc>
              <a:spcBef>
                <a:spcPts val="480"/>
              </a:spcBef>
              <a:buClrTx/>
              <a:buSzPct val="103000"/>
              <a:buFont typeface="Wingdings" panose="05000000000000000000" pitchFamily="2" charset="2"/>
              <a:buChar char="ü"/>
            </a:pPr>
            <a:r>
              <a:rPr lang="en-US" b="1" i="0" u="none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Visitas</a:t>
            </a:r>
            <a:r>
              <a:rPr lang="en-US" b="1" i="0" u="none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de </a:t>
            </a:r>
            <a:r>
              <a:rPr lang="en-US" b="1" i="0" u="none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Inspeção</a:t>
            </a:r>
            <a:r>
              <a:rPr lang="en-US" b="1" i="0" u="none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no </a:t>
            </a:r>
            <a:r>
              <a:rPr lang="en-US" b="1" i="0" u="none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distrito</a:t>
            </a:r>
            <a:r>
              <a:rPr lang="en-US" b="1" i="0" u="none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b="1" i="0" u="none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Nordestina</a:t>
            </a:r>
            <a:r>
              <a:rPr lang="en-US" b="1" i="0" u="none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256</a:t>
            </a:r>
          </a:p>
          <a:p>
            <a:pPr lvl="1" indent="-342900">
              <a:lnSpc>
                <a:spcPct val="90000"/>
              </a:lnSpc>
              <a:spcBef>
                <a:spcPts val="480"/>
              </a:spcBef>
              <a:buClrTx/>
              <a:buSzPct val="103000"/>
              <a:buFont typeface="Wingdings" panose="05000000000000000000" pitchFamily="2" charset="2"/>
              <a:buChar char="ü"/>
            </a:pPr>
            <a:r>
              <a:rPr lang="en-US" b="1" i="0" u="none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Números</a:t>
            </a:r>
            <a:r>
              <a:rPr lang="en-US" b="1" i="0" u="none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de </a:t>
            </a:r>
            <a:r>
              <a:rPr lang="en-US" b="1" i="0" u="none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Casos</a:t>
            </a:r>
            <a:r>
              <a:rPr lang="en-US" b="1" i="0" u="none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b="1" i="0" u="none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Notificados</a:t>
            </a:r>
            <a:r>
              <a:rPr lang="en-US" b="1" i="0" u="none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de Dengue: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 </a:t>
            </a:r>
            <a:endParaRPr lang="en-US" b="1" i="0" u="none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  <a:p>
            <a:pPr lvl="1" indent="-342900">
              <a:lnSpc>
                <a:spcPct val="90000"/>
              </a:lnSpc>
              <a:spcBef>
                <a:spcPts val="480"/>
              </a:spcBef>
              <a:buClrTx/>
              <a:buSzPct val="103000"/>
              <a:buFont typeface="Wingdings" panose="05000000000000000000" pitchFamily="2" charset="2"/>
              <a:buChar char="ü"/>
            </a:pPr>
            <a:r>
              <a:rPr lang="en-US" b="1" i="0" u="none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Números</a:t>
            </a:r>
            <a:r>
              <a:rPr lang="en-US" b="1" i="0" u="none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de </a:t>
            </a:r>
            <a:r>
              <a:rPr lang="en-US" b="1" i="0" u="none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Casos</a:t>
            </a:r>
            <a:r>
              <a:rPr lang="en-US" b="1" i="0" u="none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="1" i="0" u="none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onfirmados</a:t>
            </a:r>
            <a:r>
              <a:rPr lang="en-US" b="1" i="0" u="none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de Dengue: 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 </a:t>
            </a:r>
          </a:p>
          <a:p>
            <a:pPr marL="400050" lvl="1" indent="0">
              <a:lnSpc>
                <a:spcPct val="90000"/>
              </a:lnSpc>
              <a:spcBef>
                <a:spcPts val="480"/>
              </a:spcBef>
              <a:buClrTx/>
              <a:buSzPct val="103000"/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								</a:t>
            </a:r>
            <a:endParaRPr lang="en-US" sz="3600" b="1" i="0" u="none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640960" cy="1440160"/>
          </a:xfrm>
        </p:spPr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Viagens realizadas para Curitiba:</a:t>
            </a:r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7504" y="1916832"/>
            <a:ext cx="8892480" cy="4248472"/>
          </a:xfrm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pt-BR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Belidom</a:t>
            </a:r>
            <a:r>
              <a:rPr lang="pt-BR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: </a:t>
            </a:r>
          </a:p>
          <a:p>
            <a:pPr marL="152400" indent="0">
              <a:buClr>
                <a:schemeClr val="tx1"/>
              </a:buClr>
              <a:buNone/>
            </a:pPr>
            <a:r>
              <a:rPr lang="pt-BR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87  </a:t>
            </a:r>
            <a:r>
              <a:rPr lang="pt-BR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passagens vezes </a:t>
            </a:r>
            <a:r>
              <a:rPr lang="pt-BR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R$193,00</a:t>
            </a:r>
            <a:r>
              <a:rPr lang="pt-BR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cada </a:t>
            </a:r>
            <a:r>
              <a:rPr lang="pt-BR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totalizando</a:t>
            </a:r>
            <a:r>
              <a:rPr lang="pt-BR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R$16.791,00.</a:t>
            </a:r>
            <a:r>
              <a:rPr lang="pt-BR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152400" indent="0">
              <a:buClr>
                <a:schemeClr val="tx1"/>
              </a:buClr>
              <a:buNone/>
            </a:pPr>
            <a:r>
              <a:rPr lang="pt-B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sz="4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pt-BR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Ambulância e carro: 11  </a:t>
            </a:r>
            <a:endParaRPr lang="pt-BR" sz="3600" b="1" dirty="0">
              <a:solidFill>
                <a:srgbClr val="FF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010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1556792"/>
            <a:ext cx="7391399" cy="4212704"/>
          </a:xfrm>
        </p:spPr>
        <p:txBody>
          <a:bodyPr/>
          <a:lstStyle/>
          <a:p>
            <a:r>
              <a:rPr lang="pt-BR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Índice do quadrimestral</a:t>
            </a:r>
            <a:br>
              <a:rPr lang="pt-BR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26.39%</a:t>
            </a:r>
            <a:endParaRPr lang="pt-BR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844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1520" y="404664"/>
            <a:ext cx="8640960" cy="6264696"/>
          </a:xfrm>
        </p:spPr>
        <p:txBody>
          <a:bodyPr/>
          <a:lstStyle/>
          <a:p>
            <a:pPr marL="152400" indent="0" algn="just">
              <a:buNone/>
            </a:pPr>
            <a:r>
              <a:rPr lang="pt-BR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Agradeço </a:t>
            </a:r>
            <a:r>
              <a:rPr lang="pt-BR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imensamente pela contribuição e apoio de todos envolvidos, </a:t>
            </a:r>
            <a:r>
              <a:rPr lang="pt-BR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nossas </a:t>
            </a:r>
            <a:r>
              <a:rPr lang="pt-BR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equipes de </a:t>
            </a:r>
            <a:r>
              <a:rPr lang="pt-BR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trabalho </a:t>
            </a:r>
            <a:r>
              <a:rPr lang="pt-BR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todos os setores que torna tudo isso possível e aos parceiros da nossa Prefeita pelos recursos destinados a nossa cidade.</a:t>
            </a:r>
          </a:p>
          <a:p>
            <a:pPr marL="152400" indent="0">
              <a:buNone/>
            </a:pPr>
            <a:endParaRPr lang="pt-BR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“Unir-se é um bom começo, manter a união é um progresso, e trabalhar em conjunto é a vitória.”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 Henry 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Ford</a:t>
            </a:r>
            <a:endParaRPr lang="pt-BR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endParaRPr lang="pt-BR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 algn="r">
              <a:buNone/>
            </a:pPr>
            <a:r>
              <a:rPr lang="pt-BR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Obrigada pela Participação</a:t>
            </a:r>
            <a:r>
              <a:rPr lang="pt-B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001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827584" y="116632"/>
            <a:ext cx="7391399" cy="11521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ahoma"/>
              <a:buNone/>
            </a:pPr>
            <a:r>
              <a:rPr lang="en-US" sz="4400" b="1" i="0" u="none" strike="noStrike" cap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Assistência</a:t>
            </a:r>
            <a:r>
              <a:rPr lang="en-US" sz="4400" b="1" i="0" u="none" strike="noStrike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sz="4400" b="1" i="0" u="none" strike="noStrike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a </a:t>
            </a:r>
            <a:r>
              <a:rPr lang="en-US" sz="4400" b="1" i="0" u="none" strike="noStrike" cap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Saúde</a:t>
            </a:r>
            <a:r>
              <a:rPr lang="en-US" sz="4400" b="1" i="0" u="none" strike="noStrike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/>
            </a:r>
            <a:br>
              <a:rPr lang="en-US" sz="4400" b="1" i="0" u="none" strike="noStrike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</a:b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CLINICA DA MULHER</a:t>
            </a:r>
            <a:endParaRPr lang="en-US" sz="4400" b="1" i="0" u="none" strike="noStrike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395536" y="1412776"/>
            <a:ext cx="7704856" cy="53732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457200">
              <a:lnSpc>
                <a:spcPct val="800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sz="2800" b="1" dirty="0" err="1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Médico</a:t>
            </a:r>
            <a:r>
              <a:rPr lang="en-US" sz="2800" b="1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clinico</a:t>
            </a:r>
            <a:r>
              <a:rPr lang="en-US" sz="2800" b="1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geral:01	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800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Médico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Pediatra:01</a:t>
            </a:r>
          </a:p>
          <a:p>
            <a:pPr marL="457200" indent="-457200">
              <a:lnSpc>
                <a:spcPct val="800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sz="2800" b="1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Médico</a:t>
            </a:r>
            <a:r>
              <a:rPr lang="en-US" sz="2800" b="1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ginecologista:01</a:t>
            </a:r>
          </a:p>
          <a:p>
            <a:pPr marL="457200" indent="-457200">
              <a:lnSpc>
                <a:spcPct val="80000"/>
              </a:lnSpc>
              <a:spcBef>
                <a:spcPts val="56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sz="2800" b="1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Enfermeira</a:t>
            </a:r>
            <a:r>
              <a:rPr lang="en-US" sz="2800" b="1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01</a:t>
            </a:r>
          </a:p>
          <a:p>
            <a:pPr marL="457200" indent="-457200">
              <a:lnSpc>
                <a:spcPct val="80000"/>
              </a:lnSpc>
              <a:spcBef>
                <a:spcPts val="56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sz="2800" b="1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Odontologo:01</a:t>
            </a:r>
          </a:p>
          <a:p>
            <a:pPr marL="457200" indent="-457200">
              <a:lnSpc>
                <a:spcPct val="80000"/>
              </a:lnSpc>
              <a:spcBef>
                <a:spcPts val="56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sz="2800" b="1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Thd:01</a:t>
            </a:r>
          </a:p>
          <a:p>
            <a:pPr marL="457200" indent="-457200">
              <a:lnSpc>
                <a:spcPct val="80000"/>
              </a:lnSpc>
              <a:spcBef>
                <a:spcPts val="56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sz="2800" b="1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Acd:01</a:t>
            </a:r>
          </a:p>
          <a:p>
            <a:pPr marL="457200" indent="-457200">
              <a:lnSpc>
                <a:spcPct val="80000"/>
              </a:lnSpc>
              <a:spcBef>
                <a:spcPts val="56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sz="2800" b="1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Aux</a:t>
            </a:r>
            <a:r>
              <a:rPr lang="en-US" sz="2800" b="1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de </a:t>
            </a:r>
            <a:r>
              <a:rPr lang="en-US" sz="2800" b="1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enfermagem</a:t>
            </a:r>
            <a:r>
              <a:rPr lang="en-US" sz="2800" b="1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800" b="1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unidade</a:t>
            </a:r>
            <a:r>
              <a:rPr lang="en-US" sz="2800" b="1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03</a:t>
            </a:r>
          </a:p>
          <a:p>
            <a:pPr marL="457200" indent="-457200">
              <a:lnSpc>
                <a:spcPct val="80000"/>
              </a:lnSpc>
              <a:spcBef>
                <a:spcPts val="56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sz="2800" b="1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Aux. de </a:t>
            </a:r>
            <a:r>
              <a:rPr lang="en-US" sz="2800" b="1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enfermagem</a:t>
            </a:r>
            <a:r>
              <a:rPr lang="en-US" sz="2800" b="1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Psf:01</a:t>
            </a:r>
          </a:p>
          <a:p>
            <a:pPr marL="457200" indent="-457200">
              <a:lnSpc>
                <a:spcPct val="80000"/>
              </a:lnSpc>
              <a:spcBef>
                <a:spcPts val="56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sz="2800" b="1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ACS:06</a:t>
            </a:r>
          </a:p>
          <a:p>
            <a:pPr marL="457200" indent="-457200">
              <a:lnSpc>
                <a:spcPct val="80000"/>
              </a:lnSpc>
              <a:spcBef>
                <a:spcPts val="56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sz="2800" b="1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Auxiliar</a:t>
            </a:r>
            <a:r>
              <a:rPr lang="en-US" sz="2800" b="1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800" b="1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serviços</a:t>
            </a:r>
            <a:r>
              <a:rPr lang="en-US" sz="2800" b="1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gerais</a:t>
            </a:r>
            <a:r>
              <a:rPr lang="en-US" sz="2800" b="1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01</a:t>
            </a:r>
          </a:p>
          <a:p>
            <a:pPr marL="457200" indent="-457200">
              <a:lnSpc>
                <a:spcPct val="80000"/>
              </a:lnSpc>
              <a:spcBef>
                <a:spcPts val="56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sz="2800" b="1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Recepcionista</a:t>
            </a:r>
            <a:r>
              <a:rPr lang="en-US" sz="2800" b="1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01			</a:t>
            </a:r>
          </a:p>
          <a:p>
            <a:pPr marL="457200" indent="-457200">
              <a:lnSpc>
                <a:spcPct val="80000"/>
              </a:lnSpc>
              <a:spcBef>
                <a:spcPts val="56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sz="2800" b="1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Estagiário</a:t>
            </a:r>
            <a:r>
              <a:rPr lang="en-US" sz="2800" b="1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800" b="1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recepção</a:t>
            </a:r>
            <a:r>
              <a:rPr lang="en-US" sz="2800" b="1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01</a:t>
            </a:r>
          </a:p>
          <a:p>
            <a:pPr marL="0" indent="0">
              <a:lnSpc>
                <a:spcPct val="80000"/>
              </a:lnSpc>
              <a:spcBef>
                <a:spcPts val="560"/>
              </a:spcBef>
              <a:buClr>
                <a:schemeClr val="tx1"/>
              </a:buClr>
              <a:buNone/>
            </a:pPr>
            <a:endParaRPr lang="en-US" sz="2400" b="1" dirty="0">
              <a:solidFill>
                <a:schemeClr val="dk2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2400" b="0" i="0" u="none" strike="noStrike" cap="none" dirty="0">
              <a:solidFill>
                <a:srgbClr val="1D94AD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None/>
            </a:pPr>
            <a:endParaRPr sz="2400" b="0" i="0" u="none" strike="noStrike" cap="none" dirty="0">
              <a:solidFill>
                <a:srgbClr val="1D94AD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 bwMode="gray">
          <a:xfrm>
            <a:off x="611560" y="404664"/>
            <a:ext cx="7391399" cy="106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lang="en-US" b="1" i="0" strike="noStrike" cap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Assistência</a:t>
            </a:r>
            <a:r>
              <a:rPr lang="en-US" b="1" i="0" u="none" strike="noStrike" cap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a </a:t>
            </a:r>
            <a:r>
              <a:rPr lang="en-US" b="1" i="0" u="none" strike="noStrike" cap="none" dirty="0" err="1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saúde</a:t>
            </a:r>
            <a:endParaRPr lang="en-US" b="1" i="0" u="none" strike="noStrike" cap="none" dirty="0"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 bwMode="black">
          <a:xfrm>
            <a:off x="395536" y="1556792"/>
            <a:ext cx="8424936" cy="52734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1" anchor="t" anchorCtr="0">
            <a:noAutofit/>
          </a:bodyPr>
          <a:lstStyle/>
          <a:p>
            <a:pPr marL="0" indent="0" algn="ctr">
              <a:lnSpc>
                <a:spcPct val="80000"/>
              </a:lnSpc>
              <a:spcBef>
                <a:spcPts val="0"/>
              </a:spcBef>
              <a:buClr>
                <a:schemeClr val="tx1"/>
              </a:buClr>
              <a:buNone/>
            </a:pPr>
            <a:r>
              <a:rPr lang="en-US" b="1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 </a:t>
            </a:r>
            <a:r>
              <a:rPr lang="en-US" b="1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</a:p>
          <a:p>
            <a:pPr marL="457200" indent="-457200" algn="ctr">
              <a:lnSpc>
                <a:spcPct val="800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endParaRPr lang="en-US" b="1" dirty="0"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800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b="1" i="0" u="none" strike="noStrike" cap="none" dirty="0" err="1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Médicos</a:t>
            </a:r>
            <a:r>
              <a:rPr lang="en-US" b="1" i="0" u="none" strike="noStrike" cap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01</a:t>
            </a:r>
          </a:p>
          <a:p>
            <a:pPr marL="457200" indent="-457200">
              <a:lnSpc>
                <a:spcPct val="80000"/>
              </a:lnSpc>
              <a:spcBef>
                <a:spcPts val="56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b="1" i="0" u="none" strike="noStrike" cap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Enfermeira</a:t>
            </a:r>
            <a:r>
              <a:rPr lang="en-US" b="1" i="0" u="none" strike="noStrike" cap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</a:t>
            </a:r>
            <a:r>
              <a:rPr lang="en-US" b="1" i="0" u="none" strike="noStrike" cap="none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01	</a:t>
            </a:r>
            <a:endParaRPr lang="en-US" b="1" i="0" u="none" strike="noStrike" cap="none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  <a:p>
            <a:pPr marL="457200" indent="-457200">
              <a:lnSpc>
                <a:spcPct val="80000"/>
              </a:lnSpc>
              <a:spcBef>
                <a:spcPts val="56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b="1" i="0" u="none" strike="noStrike" cap="none" dirty="0" err="1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Técnicos</a:t>
            </a:r>
            <a:r>
              <a:rPr lang="en-US" b="1" i="0" u="none" strike="noStrike" cap="none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de </a:t>
            </a:r>
            <a:r>
              <a:rPr lang="en-US" b="1" i="0" u="none" strike="noStrike" cap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enfermagem</a:t>
            </a:r>
            <a:r>
              <a:rPr lang="en-US" b="1" i="0" u="none" strike="noStrike" cap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</a:t>
            </a:r>
            <a:r>
              <a:rPr lang="en-US" b="1" i="0" u="none" strike="noStrike" cap="none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04</a:t>
            </a:r>
            <a:endParaRPr lang="en-US" b="1" i="0" u="none" strike="noStrike" cap="none" dirty="0"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  <a:p>
            <a:pPr marL="457200" indent="-457200">
              <a:lnSpc>
                <a:spcPct val="80000"/>
              </a:lnSpc>
              <a:spcBef>
                <a:spcPts val="56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b="1" i="0" u="none" strike="noStrike" cap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Auxiliar</a:t>
            </a:r>
            <a:r>
              <a:rPr lang="en-US" b="1" i="0" u="none" strike="noStrike" cap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de </a:t>
            </a:r>
            <a:r>
              <a:rPr lang="en-US" b="1" i="0" u="none" strike="noStrike" cap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serviços</a:t>
            </a:r>
            <a:r>
              <a:rPr lang="en-US" b="1" i="0" u="none" strike="noStrike" cap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b="1" i="0" u="none" strike="noStrike" cap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gerais</a:t>
            </a:r>
            <a:r>
              <a:rPr lang="en-US" b="1" i="0" u="none" strike="noStrike" cap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01</a:t>
            </a:r>
          </a:p>
          <a:p>
            <a:pPr marL="457200" indent="-457200">
              <a:lnSpc>
                <a:spcPct val="80000"/>
              </a:lnSpc>
              <a:spcBef>
                <a:spcPts val="56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b="1" i="0" u="none" strike="noStrike" cap="none" dirty="0" err="1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Recepcionista</a:t>
            </a:r>
            <a:r>
              <a:rPr lang="en-US" b="1" i="0" u="none" strike="noStrike" cap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</a:t>
            </a:r>
            <a:r>
              <a:rPr lang="en-US" b="1" i="0" u="none" strike="noStrike" cap="none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01</a:t>
            </a:r>
            <a:endParaRPr lang="en-US" b="1" i="0" u="none" strike="noStrike" cap="none" dirty="0"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  <a:p>
            <a:pPr marL="457200" indent="-457200">
              <a:lnSpc>
                <a:spcPct val="80000"/>
              </a:lnSpc>
              <a:spcBef>
                <a:spcPts val="56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b="1" i="0" u="none" strike="noStrike" cap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Farmacêuticos</a:t>
            </a:r>
            <a:r>
              <a:rPr lang="en-US" b="1" i="0" u="none" strike="noStrike" cap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02</a:t>
            </a:r>
          </a:p>
          <a:p>
            <a:pPr marL="457200" indent="-457200">
              <a:lnSpc>
                <a:spcPct val="80000"/>
              </a:lnSpc>
              <a:spcBef>
                <a:spcPts val="56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b="1" i="0" u="none" strike="noStrike" cap="none" dirty="0" err="1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Estagiário</a:t>
            </a:r>
            <a:r>
              <a:rPr lang="en-US" b="1" i="0" u="none" strike="noStrike" cap="none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b="1" i="0" u="none" strike="noStrike" cap="none" dirty="0" err="1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na</a:t>
            </a:r>
            <a:r>
              <a:rPr lang="en-US" b="1" i="0" u="none" strike="noStrike" cap="none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b="1" i="0" u="none" strike="noStrike" cap="none" dirty="0" err="1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Farmácia</a:t>
            </a:r>
            <a:r>
              <a:rPr lang="en-US" b="1" i="0" u="none" strike="noStrike" cap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02</a:t>
            </a:r>
          </a:p>
          <a:p>
            <a:pPr marL="457200" indent="-457200">
              <a:lnSpc>
                <a:spcPct val="80000"/>
              </a:lnSpc>
              <a:spcBef>
                <a:spcPts val="56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b="1" i="0" u="none" strike="noStrike" cap="none" dirty="0" err="1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Estagiário</a:t>
            </a:r>
            <a:r>
              <a:rPr lang="en-US" b="1" i="0" u="none" strike="noStrike" cap="none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b="1" i="0" u="none" strike="noStrike" cap="none" dirty="0" err="1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na</a:t>
            </a:r>
            <a:r>
              <a:rPr lang="en-US" b="1" i="0" u="none" strike="noStrike" cap="none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b="1" i="0" u="none" strike="noStrike" cap="none" dirty="0" err="1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recepção</a:t>
            </a:r>
            <a:r>
              <a:rPr lang="en-US" b="1" i="0" u="none" strike="noStrike" cap="none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01</a:t>
            </a:r>
            <a:endParaRPr lang="en-US" b="1" dirty="0"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spcBef>
                <a:spcPts val="560"/>
              </a:spcBef>
              <a:buClr>
                <a:schemeClr val="tx1"/>
              </a:buClr>
              <a:buNone/>
            </a:pPr>
            <a:endParaRPr lang="en-US" sz="4000" b="1" i="0" u="none" strike="noStrike" cap="none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827584" y="404664"/>
            <a:ext cx="7391399" cy="13681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lang="en-US" b="1" i="0" u="none" strike="noStrike" cap="none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Assistência</a:t>
            </a:r>
            <a:r>
              <a:rPr lang="en-US" b="1" i="0" u="none" strike="noStrike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a </a:t>
            </a:r>
            <a:r>
              <a:rPr lang="en-US" b="1" i="0" u="none" strike="noStrike" cap="none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saúde</a:t>
            </a:r>
            <a:r>
              <a:rPr lang="en-US" b="1" i="0" u="none" strike="noStrike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sz="4000" b="1" i="0" u="none" strike="noStrike" cap="none" dirty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Times New Roman" panose="02020603050405020304" pitchFamily="18" charset="0"/>
                <a:sym typeface="Tahoma"/>
              </a:rPr>
              <a:t/>
            </a:r>
            <a:br>
              <a:rPr lang="en-US" sz="4000" b="1" i="0" u="none" strike="noStrike" cap="none" dirty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Times New Roman" panose="02020603050405020304" pitchFamily="18" charset="0"/>
                <a:sym typeface="Tahoma"/>
              </a:rPr>
            </a:br>
            <a:r>
              <a:rPr lang="en-US" sz="4000" b="1" i="0" u="none" strike="noStrike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Times New Roman" panose="02020603050405020304" pitchFamily="18" charset="0"/>
                <a:sym typeface="Tahoma"/>
              </a:rPr>
              <a:t> 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467544" y="2060848"/>
            <a:ext cx="7169224" cy="32647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indent="0" algn="ctr">
              <a:spcBef>
                <a:spcPts val="0"/>
              </a:spcBef>
              <a:buClrTx/>
              <a:buNone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NIS I</a:t>
            </a:r>
            <a:endParaRPr lang="en-US" b="1" i="0" u="none" strike="noStrike" cap="none" dirty="0" smtClean="0"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  <a:p>
            <a:pPr marL="571500" indent="-571500">
              <a:spcBef>
                <a:spcPts val="0"/>
              </a:spcBef>
              <a:buClrTx/>
              <a:buFont typeface="Wingdings" panose="05000000000000000000" pitchFamily="2" charset="2"/>
              <a:buChar char="ü"/>
            </a:pPr>
            <a:r>
              <a:rPr lang="en-US" b="1" i="0" u="none" strike="noStrike" cap="none" dirty="0" err="1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Auxiliar</a:t>
            </a:r>
            <a:r>
              <a:rPr lang="en-US" b="1" i="0" u="none" strike="noStrike" cap="none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b="1" i="0" u="none" strike="noStrike" cap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enfermagem</a:t>
            </a:r>
            <a:r>
              <a:rPr lang="en-US" b="1" i="0" u="none" strike="noStrike" cap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</a:t>
            </a:r>
            <a:r>
              <a:rPr lang="en-US" b="1" i="0" u="none" strike="noStrike" cap="none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01</a:t>
            </a:r>
            <a:endParaRPr lang="en-US" b="1" i="0" u="none" strike="noStrike" cap="none" dirty="0"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  <a:p>
            <a:pPr marL="571500" indent="-571500">
              <a:buClrTx/>
              <a:buFont typeface="Wingdings" panose="05000000000000000000" pitchFamily="2" charset="2"/>
              <a:buChar char="ü"/>
            </a:pPr>
            <a:r>
              <a:rPr lang="en-US" b="1" i="0" u="none" strike="noStrike" cap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ACS: </a:t>
            </a:r>
            <a:r>
              <a:rPr lang="en-US" b="1" i="0" u="none" strike="noStrike" cap="none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01</a:t>
            </a:r>
            <a:endParaRPr lang="en-US" b="1" i="0" u="none" strike="noStrike" cap="none" dirty="0"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  <a:p>
            <a:pPr marL="571500" indent="-571500">
              <a:buClrTx/>
              <a:buFont typeface="Wingdings" panose="05000000000000000000" pitchFamily="2" charset="2"/>
              <a:buChar char="ü"/>
            </a:pPr>
            <a:r>
              <a:rPr lang="en-US" b="1" i="0" u="none" strike="noStrike" cap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Motorista</a:t>
            </a:r>
            <a:r>
              <a:rPr lang="en-US" b="1" i="0" u="none" strike="noStrike" cap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</a:t>
            </a:r>
            <a:r>
              <a:rPr lang="en-US" b="1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  <a:endParaRPr lang="en-US" b="1" i="0" u="none" strike="noStrike" cap="none" dirty="0"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  <a:p>
            <a:pPr marL="571500" indent="-571500">
              <a:buClrTx/>
              <a:buFont typeface="Wingdings" panose="05000000000000000000" pitchFamily="2" charset="2"/>
              <a:buChar char="ü"/>
            </a:pPr>
            <a:r>
              <a:rPr lang="en-US" b="1" i="0" u="none" strike="noStrike" cap="none" dirty="0" err="1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Médico</a:t>
            </a:r>
            <a:r>
              <a:rPr lang="en-US" b="1" i="0" u="none" strike="noStrike" cap="none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01</a:t>
            </a:r>
            <a:endParaRPr lang="en-US" b="1" i="0" u="none" strike="noStrike" cap="none" dirty="0"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899592" y="116632"/>
            <a:ext cx="7391399" cy="106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lang="en-US" sz="4000" b="1" i="0" u="none" strike="noStrike" cap="none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Assistência</a:t>
            </a:r>
            <a:r>
              <a:rPr lang="en-US" sz="4000" b="1" i="0" u="none" strike="noStrike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a </a:t>
            </a:r>
            <a:r>
              <a:rPr lang="en-US" sz="4000" b="1" i="0" u="none" strike="noStrike" cap="none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saúde</a:t>
            </a:r>
            <a:r>
              <a:rPr lang="en-US" sz="4000" b="1" i="0" u="none" strike="noStrike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br>
              <a:rPr lang="en-US" sz="4000" b="1" i="0" u="none" strike="noStrike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</a:br>
            <a:r>
              <a:rPr lang="en-US" sz="4000" b="1" i="0" u="none" strike="noStrike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sz="2800" b="1" i="0" u="none" strike="noStrike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HOSPITAL</a:t>
            </a:r>
            <a:r>
              <a:rPr lang="en-US" sz="4000" b="1" i="0" u="none" strike="noStrike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endParaRPr lang="en-US" sz="4000" b="1" i="0" u="none" strike="noStrike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827584" y="1412776"/>
            <a:ext cx="7704856" cy="532859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1" anchor="t" anchorCtr="0">
            <a:noAutofit/>
          </a:bodyPr>
          <a:lstStyle/>
          <a:p>
            <a:pPr marL="457200" indent="-457200">
              <a:lnSpc>
                <a:spcPct val="800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sz="2800" b="1" i="0" u="none" strike="noStrike" cap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Médicos</a:t>
            </a:r>
            <a:r>
              <a:rPr lang="en-US" sz="2800" b="1" i="0" u="none" strike="noStrike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</a:t>
            </a:r>
            <a:r>
              <a:rPr lang="en-US" sz="2800" b="1" i="0" u="none" strike="noStrike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08		</a:t>
            </a:r>
          </a:p>
          <a:p>
            <a:pPr marL="457200" indent="-457200">
              <a:lnSpc>
                <a:spcPct val="80000"/>
              </a:lnSpc>
              <a:spcBef>
                <a:spcPts val="48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sz="2800" b="1" i="0" u="none" strike="noStrike" cap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Auxiliar</a:t>
            </a:r>
            <a:r>
              <a:rPr lang="en-US" sz="2800" b="1" i="0" u="none" strike="noStrike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sz="2800" b="1" i="0" u="none" strike="noStrike" cap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administrativo</a:t>
            </a:r>
            <a:r>
              <a:rPr lang="en-US" sz="2800" b="1" i="0" u="none" strike="noStrike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00 </a:t>
            </a:r>
          </a:p>
          <a:p>
            <a:pPr marL="457200" indent="-457200">
              <a:lnSpc>
                <a:spcPct val="80000"/>
              </a:lnSpc>
              <a:spcBef>
                <a:spcPts val="48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sz="2800" b="1" i="0" u="none" strike="noStrike" cap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Recepcionista</a:t>
            </a:r>
            <a:r>
              <a:rPr lang="en-US" sz="2800" b="1" i="0" u="none" strike="noStrike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</a:t>
            </a:r>
            <a:r>
              <a:rPr lang="en-US" sz="2800" b="1" i="0" u="none" strike="noStrike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02</a:t>
            </a:r>
            <a:endParaRPr lang="en-US" sz="2800" b="1" i="0" u="none" strike="noStrike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  <a:p>
            <a:pPr marL="457200" indent="-457200">
              <a:lnSpc>
                <a:spcPct val="80000"/>
              </a:lnSpc>
              <a:spcBef>
                <a:spcPts val="48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sz="2800" b="1" i="0" u="none" strike="noStrike" cap="none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Vigia</a:t>
            </a:r>
            <a:r>
              <a:rPr lang="en-US" sz="2800" b="1" i="0" u="none" strike="noStrike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</a:t>
            </a:r>
            <a:r>
              <a:rPr lang="en-US" sz="2800" b="1" i="0" u="none" strike="noStrike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02</a:t>
            </a:r>
            <a:endParaRPr lang="en-US" sz="2800" b="1" i="0" u="none" strike="noStrike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  <a:p>
            <a:pPr marL="457200" indent="-457200">
              <a:lnSpc>
                <a:spcPct val="80000"/>
              </a:lnSpc>
              <a:spcBef>
                <a:spcPts val="48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sz="2800" b="1" i="0" u="none" strike="noStrike" cap="none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Zeladoras</a:t>
            </a:r>
            <a:r>
              <a:rPr lang="en-US" sz="2800" b="1" i="0" u="none" strike="noStrike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</a:t>
            </a:r>
            <a:r>
              <a:rPr lang="en-US" sz="2800" b="1" i="0" u="none" strike="noStrike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05</a:t>
            </a:r>
            <a:endParaRPr lang="en-US" sz="2800" b="1" i="0" u="none" strike="noStrike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  <a:p>
            <a:pPr marL="457200" indent="-457200">
              <a:lnSpc>
                <a:spcPct val="80000"/>
              </a:lnSpc>
              <a:spcBef>
                <a:spcPts val="48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sz="2800" b="1" i="0" u="none" strike="noStrike" cap="none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Cozinheira</a:t>
            </a:r>
            <a:r>
              <a:rPr lang="en-US" sz="2800" b="1" i="0" u="none" strike="noStrike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</a:t>
            </a:r>
            <a:r>
              <a:rPr lang="en-US" sz="2800" b="1" i="0" u="none" strike="noStrike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02</a:t>
            </a:r>
            <a:endParaRPr lang="en-US" sz="2800" b="1" i="0" u="none" strike="noStrike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  <a:p>
            <a:pPr marL="457200" indent="-457200">
              <a:lnSpc>
                <a:spcPct val="80000"/>
              </a:lnSpc>
              <a:spcBef>
                <a:spcPts val="48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sz="2800" b="1" i="0" u="none" strike="noStrike" cap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Copeira</a:t>
            </a:r>
            <a:r>
              <a:rPr lang="en-US" sz="2800" b="1" i="0" u="none" strike="noStrike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01</a:t>
            </a:r>
          </a:p>
          <a:p>
            <a:pPr marL="457200" indent="-457200">
              <a:lnSpc>
                <a:spcPct val="80000"/>
              </a:lnSpc>
              <a:spcBef>
                <a:spcPts val="48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sz="2800" b="1" i="0" u="none" strike="noStrike" cap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Lavadeira</a:t>
            </a:r>
            <a:r>
              <a:rPr lang="en-US" sz="2800" b="1" i="0" u="none" strike="noStrike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01</a:t>
            </a:r>
          </a:p>
          <a:p>
            <a:pPr marL="457200" indent="-457200">
              <a:lnSpc>
                <a:spcPct val="80000"/>
              </a:lnSpc>
              <a:spcBef>
                <a:spcPts val="48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sz="2800" b="1" i="0" u="none" strike="noStrike" cap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Enfermeira</a:t>
            </a:r>
            <a:r>
              <a:rPr lang="en-US" sz="2800" b="1" i="0" u="none" strike="noStrike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 4</a:t>
            </a:r>
          </a:p>
          <a:p>
            <a:pPr marL="457200" indent="-457200">
              <a:lnSpc>
                <a:spcPct val="80000"/>
              </a:lnSpc>
              <a:spcBef>
                <a:spcPts val="48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sz="2800" b="1" i="0" u="none" strike="noStrike" cap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Auxiliar</a:t>
            </a:r>
            <a:r>
              <a:rPr lang="en-US" sz="2800" b="1" i="0" u="none" strike="noStrike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de </a:t>
            </a:r>
            <a:r>
              <a:rPr lang="en-US" sz="2800" b="1" i="0" u="none" strike="noStrike" cap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enfermagem</a:t>
            </a:r>
            <a:r>
              <a:rPr lang="en-US" sz="2800" b="1" i="0" u="none" strike="noStrike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08</a:t>
            </a:r>
          </a:p>
          <a:p>
            <a:pPr marL="457200" indent="-457200">
              <a:lnSpc>
                <a:spcPct val="80000"/>
              </a:lnSpc>
              <a:spcBef>
                <a:spcPts val="48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sz="2800" b="1" i="0" u="none" strike="noStrike" cap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Motorista</a:t>
            </a:r>
            <a:r>
              <a:rPr lang="en-US" sz="2800" b="1" i="0" u="none" strike="noStrike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06</a:t>
            </a:r>
          </a:p>
          <a:p>
            <a:pPr marL="457200" indent="-457200">
              <a:lnSpc>
                <a:spcPct val="80000"/>
              </a:lnSpc>
              <a:spcBef>
                <a:spcPts val="48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sz="2800" b="1" i="0" u="none" strike="noStrike" cap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Chefe</a:t>
            </a:r>
            <a:r>
              <a:rPr lang="en-US" sz="2800" b="1" i="0" u="none" strike="noStrike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sz="2800" b="1" i="0" u="none" strike="noStrike" cap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Hospitalar</a:t>
            </a:r>
            <a:r>
              <a:rPr lang="en-US" sz="2800" b="1" i="0" u="none" strike="noStrike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- 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  <a:r>
              <a:rPr lang="en-US" sz="2800" b="1" i="0" u="none" strike="noStrike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</a:p>
          <a:p>
            <a:pPr marL="457200" indent="-457200">
              <a:lnSpc>
                <a:spcPct val="80000"/>
              </a:lnSpc>
              <a:spcBef>
                <a:spcPts val="48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Farmaceutica</a:t>
            </a:r>
            <a:r>
              <a:rPr lang="en-US" sz="2800" b="1" i="0" u="none" strike="noStrike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01</a:t>
            </a:r>
            <a:r>
              <a:rPr lang="en-US" sz="2800" b="1" i="0" u="none" strike="noStrike" cap="none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Tahoma"/>
              </a:rPr>
              <a:t>	</a:t>
            </a:r>
            <a:endParaRPr lang="en-US" b="1" i="0" u="none" strike="noStrike" cap="none" dirty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  <a:sym typeface="Tahoma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683568" y="548680"/>
            <a:ext cx="7391399" cy="106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lang="en-US" sz="4400" b="1" i="0" u="none" strike="noStrike" cap="none" dirty="0" err="1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Secretaria</a:t>
            </a:r>
            <a:r>
              <a:rPr lang="en-US" sz="4400" b="1" i="0" u="none" strike="noStrike" cap="none" dirty="0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de </a:t>
            </a:r>
            <a:r>
              <a:rPr lang="en-US" sz="4400" b="1" i="0" u="none" strike="noStrike" cap="none" dirty="0" err="1">
                <a:solidFill>
                  <a:schemeClr val="dk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Saúde</a:t>
            </a:r>
            <a:endParaRPr lang="en-US" sz="4400" b="1" i="0" u="none" strike="noStrike" cap="none" dirty="0">
              <a:solidFill>
                <a:schemeClr val="dk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192838" y="2060848"/>
            <a:ext cx="8928992" cy="38408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1" anchor="t" anchorCtr="0">
            <a:noAutofit/>
          </a:bodyPr>
          <a:lstStyle/>
          <a:p>
            <a:pPr marL="571500" marR="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8000"/>
              <a:buFont typeface="Wingdings" panose="05000000000000000000" pitchFamily="2" charset="2"/>
              <a:buChar char="ü"/>
            </a:pPr>
            <a:r>
              <a:rPr lang="en-US" sz="2800" b="1" i="0" u="none" strike="noStrike" cap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Técnico</a:t>
            </a:r>
            <a:r>
              <a:rPr lang="en-US" sz="2800" b="1" i="0" u="none" strike="noStrike" cap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sz="2800" b="1" i="0" u="none" strike="noStrike" cap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vigilância</a:t>
            </a:r>
            <a:r>
              <a:rPr lang="en-US" sz="2800" b="1" i="0" u="none" strike="noStrike" cap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sz="2800" b="1" i="0" u="none" strike="noStrike" cap="none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sanitária:01</a:t>
            </a:r>
            <a:endParaRPr lang="en-US" sz="2800" b="1" i="0" u="none" strike="noStrike" cap="none" dirty="0"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  <a:p>
            <a:pPr marL="571500" marR="0" lvl="0" indent="-5715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Tx/>
              <a:buSzPct val="98000"/>
              <a:buFont typeface="Wingdings" panose="05000000000000000000" pitchFamily="2" charset="2"/>
              <a:buChar char="ü"/>
            </a:pPr>
            <a:r>
              <a:rPr lang="en-US" sz="2800" b="1" i="0" u="none" strike="noStrike" cap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Auxiliar</a:t>
            </a:r>
            <a:r>
              <a:rPr lang="en-US" sz="2800" b="1" i="0" u="none" strike="noStrike" cap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sz="2800" b="1" i="0" u="none" strike="noStrike" cap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Vigilância</a:t>
            </a:r>
            <a:r>
              <a:rPr lang="en-US" sz="2800" b="1" i="0" u="none" strike="noStrike" cap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sz="2800" b="1" i="0" u="none" strike="noStrike" cap="none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Sanitária:01</a:t>
            </a:r>
            <a:endParaRPr lang="en-US" sz="2800" b="1" i="0" u="none" strike="noStrike" cap="none" dirty="0"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  <a:p>
            <a:pPr marL="571500" marR="0" lvl="0" indent="-5715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Tx/>
              <a:buSzPct val="98000"/>
              <a:buFont typeface="Wingdings" panose="05000000000000000000" pitchFamily="2" charset="2"/>
              <a:buChar char="ü"/>
            </a:pPr>
            <a:r>
              <a:rPr lang="en-US" sz="2800" b="1" i="0" u="none" strike="noStrike" cap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Agentes</a:t>
            </a:r>
            <a:r>
              <a:rPr lang="en-US" sz="2800" b="1" i="0" u="none" strike="noStrike" cap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do </a:t>
            </a:r>
            <a:r>
              <a:rPr lang="en-US" sz="2800" b="1" i="0" u="none" strike="noStrike" cap="none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PEA:04 </a:t>
            </a:r>
            <a:endParaRPr lang="en-US" sz="2800" b="1" i="0" u="none" strike="noStrike" cap="none" dirty="0"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  <a:p>
            <a:pPr marL="571500" marR="0" lvl="0" indent="-5715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Tx/>
              <a:buSzPct val="98000"/>
              <a:buFont typeface="Wingdings" panose="05000000000000000000" pitchFamily="2" charset="2"/>
              <a:buChar char="ü"/>
            </a:pPr>
            <a:r>
              <a:rPr lang="en-US" sz="2800" b="1" i="0" u="none" strike="noStrike" cap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Auxiliar</a:t>
            </a:r>
            <a:r>
              <a:rPr lang="en-US" sz="2800" b="1" i="0" u="none" strike="noStrike" cap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</a:t>
            </a:r>
            <a:r>
              <a:rPr lang="en-US" sz="2800" b="1" i="0" u="none" strike="noStrike" cap="none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Administrativo:02 </a:t>
            </a:r>
            <a:endParaRPr lang="en-US" sz="2800" b="1" i="0" u="none" strike="noStrike" cap="none" dirty="0"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  <a:p>
            <a:pPr marL="571500" marR="0" lvl="0" indent="-5715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Tx/>
              <a:buSzPct val="98000"/>
              <a:buFont typeface="Wingdings" panose="05000000000000000000" pitchFamily="2" charset="2"/>
              <a:buChar char="ü"/>
            </a:pPr>
            <a:r>
              <a:rPr lang="en-US" sz="2800" b="1" i="0" u="none" strike="noStrike" cap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Auxiliar</a:t>
            </a:r>
            <a:r>
              <a:rPr lang="en-US" sz="2800" b="1" i="0" u="none" strike="noStrike" cap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 de </a:t>
            </a:r>
            <a:r>
              <a:rPr lang="en-US" sz="2800" b="1" i="0" u="none" strike="noStrike" cap="none" dirty="0" err="1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Serviços</a:t>
            </a:r>
            <a:r>
              <a:rPr lang="en-US" sz="2800" b="1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0" u="none" strike="noStrike" cap="none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Gerais:01 </a:t>
            </a:r>
            <a:endParaRPr lang="en-US" sz="2800" b="1" i="0" u="none" strike="noStrike" cap="none" dirty="0"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  <a:p>
            <a:pPr marL="571500" marR="0" lvl="0" indent="-5715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Tx/>
              <a:buSzPct val="98000"/>
              <a:buFont typeface="Wingdings" panose="05000000000000000000" pitchFamily="2" charset="2"/>
              <a:buChar char="ü"/>
            </a:pPr>
            <a:r>
              <a:rPr lang="en-US" sz="2800" b="1" i="0" u="none" strike="noStrike" cap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Gestor de </a:t>
            </a:r>
            <a:r>
              <a:rPr lang="en-US" sz="2800" b="1" i="0" u="none" strike="noStrike" cap="none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Saúde</a:t>
            </a:r>
            <a:r>
              <a:rPr lang="en-US" sz="2800" b="1" i="0" u="none" strike="noStrike" cap="none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: </a:t>
            </a:r>
            <a:r>
              <a:rPr lang="en-US" sz="2800" b="1" i="0" u="none" strike="noStrike" cap="none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</a:rPr>
              <a:t>01</a:t>
            </a:r>
            <a:endParaRPr lang="en-US" sz="2800" b="1" i="0" u="none" strike="noStrike" cap="none" dirty="0"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</a:endParaRPr>
          </a:p>
          <a:p>
            <a:pPr marL="571500" marR="0" lvl="0" indent="-5715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Tx/>
              <a:buSzPct val="98000"/>
              <a:buFont typeface="Wingdings" panose="05000000000000000000" pitchFamily="2" charset="2"/>
              <a:buChar char="ü"/>
            </a:pPr>
            <a:r>
              <a:rPr lang="en-US" sz="2800" b="1" dirty="0" err="1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Estagiários</a:t>
            </a:r>
            <a:r>
              <a:rPr lang="en-US" sz="2800" b="1" dirty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smtClean="0">
                <a:solidFill>
                  <a:schemeClr val="dk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	</a:t>
            </a:r>
            <a:endParaRPr sz="3600" b="0" i="0" u="none" strike="noStrike" cap="none" dirty="0">
              <a:solidFill>
                <a:srgbClr val="FF0000"/>
              </a:solidFill>
              <a:sym typeface="Tahoma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de design - medicina">
  <a:themeElements>
    <a:clrScheme name="Escala de Cinza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5201</TotalTime>
  <Words>1098</Words>
  <Application>Microsoft Office PowerPoint</Application>
  <PresentationFormat>Apresentação na tela (4:3)</PresentationFormat>
  <Paragraphs>464</Paragraphs>
  <Slides>47</Slides>
  <Notes>30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47</vt:i4>
      </vt:variant>
    </vt:vector>
  </HeadingPairs>
  <TitlesOfParts>
    <vt:vector size="56" baseType="lpstr">
      <vt:lpstr>Arial</vt:lpstr>
      <vt:lpstr>Tahoma</vt:lpstr>
      <vt:lpstr>Agency FB</vt:lpstr>
      <vt:lpstr>Times New Roman</vt:lpstr>
      <vt:lpstr>Arial Narrow</vt:lpstr>
      <vt:lpstr>Wingdings</vt:lpstr>
      <vt:lpstr>Microsoft Yi Baiti</vt:lpstr>
      <vt:lpstr>Noto Sans Symbols</vt:lpstr>
      <vt:lpstr>Modelo de design - medicina</vt:lpstr>
      <vt:lpstr>Slide 1</vt:lpstr>
      <vt:lpstr>Cronograma de Audiência</vt:lpstr>
      <vt:lpstr>Rede de Serviços</vt:lpstr>
      <vt:lpstr> Unidades Básicas de Saúde.</vt:lpstr>
      <vt:lpstr>Assistência a Saúde CLINICA DA MULHER</vt:lpstr>
      <vt:lpstr>Assistência a saúde</vt:lpstr>
      <vt:lpstr>Assistência a saúde   </vt:lpstr>
      <vt:lpstr>Assistência a saúde   HOSPITAL </vt:lpstr>
      <vt:lpstr>Secretaria de Saúde</vt:lpstr>
      <vt:lpstr>Demonstrativo de Produção de Saúde – NIS II</vt:lpstr>
      <vt:lpstr>Procedimentos Realizados nas Unidades de Saúde, Hospital e PSF.</vt:lpstr>
      <vt:lpstr>Encaminhamentos – NIS II</vt:lpstr>
      <vt:lpstr>Exames Complementares – NIS II</vt:lpstr>
      <vt:lpstr>     PACS/PSF Visitas Domiciliares – ESF II</vt:lpstr>
      <vt:lpstr>Planejamento Familiar  NIS II </vt:lpstr>
      <vt:lpstr>Vacinas</vt:lpstr>
      <vt:lpstr>Produção de Enfermagem – NIS II</vt:lpstr>
      <vt:lpstr>Relatório Consolidado de Cadastro Território NIS II/ ESF II</vt:lpstr>
      <vt:lpstr>Mapa Epidemiológico NIS II / ESF II</vt:lpstr>
      <vt:lpstr>Procedimentos Odontológicos – ESF – EQUIPE II Drª. Rebeca</vt:lpstr>
      <vt:lpstr>PRODUÇÃO HOSPITALAR</vt:lpstr>
      <vt:lpstr>Atividades Farmácia</vt:lpstr>
      <vt:lpstr>Demonstrativo de Produção de Saúde – Clínica da Mulher</vt:lpstr>
      <vt:lpstr>Demonstrativo de Produção de Saúde – Clínica da Mulher</vt:lpstr>
      <vt:lpstr>Produção de Enfermagem – Clinica da Mulher</vt:lpstr>
      <vt:lpstr>Planejamento Familiar - CLÍNICA DA MULHER </vt:lpstr>
      <vt:lpstr>Encaminhamentos – CLÍNICA DA MULHER</vt:lpstr>
      <vt:lpstr>Exames Complementares – Clinica da Mulher</vt:lpstr>
      <vt:lpstr>     PACS/PSF Visitas Domiciliares – CLÍNICA DA MULHER</vt:lpstr>
      <vt:lpstr>Relatório Consolidado de Cadastro Território - Clinica da Mulher</vt:lpstr>
      <vt:lpstr>MAPA EPIDEMIOLOGICO CLINICA DA MULHER</vt:lpstr>
      <vt:lpstr>Procedimentos Odontológicos Clinica da Mulher – Dr. Rafael </vt:lpstr>
      <vt:lpstr>Consultas Especialidade no CRE</vt:lpstr>
      <vt:lpstr>Consultas Especialidade no CRE</vt:lpstr>
      <vt:lpstr>Slide 35</vt:lpstr>
      <vt:lpstr>Slide 36</vt:lpstr>
      <vt:lpstr>Slide 37</vt:lpstr>
      <vt:lpstr>Exames Realizados no Labcenter </vt:lpstr>
      <vt:lpstr>ATENDIMENTO FISIOTERÁPICO EM AMAPORÃ</vt:lpstr>
      <vt:lpstr>Slide 40</vt:lpstr>
      <vt:lpstr>Demonstrativo de Natalidade e Mortalidade Infantil</vt:lpstr>
      <vt:lpstr>Óbitos de Mulheres em Idade Fértil</vt:lpstr>
      <vt:lpstr>Atividades da Vigilância Sanitária</vt:lpstr>
      <vt:lpstr>Programa de Controle da Febre Amarela e Dengue</vt:lpstr>
      <vt:lpstr>Viagens realizadas para Curitiba:</vt:lpstr>
      <vt:lpstr>Índice do quadrimestral  26.39%</vt:lpstr>
      <vt:lpstr>Slide 47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</dc:creator>
  <cp:lastModifiedBy>USUARIO</cp:lastModifiedBy>
  <cp:revision>205</cp:revision>
  <cp:lastPrinted>2018-09-19T14:26:16Z</cp:lastPrinted>
  <dcterms:modified xsi:type="dcterms:W3CDTF">2019-04-04T11:46:04Z</dcterms:modified>
</cp:coreProperties>
</file>