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29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28.xml"/>
  <Override ContentType="application/vnd.openxmlformats-officedocument.presentationml.notesSlide+xml" PartName="/ppt/notesSlides/notesSlide15.xml"/>
  <Override ContentType="application/vnd.openxmlformats-officedocument.presentationml.notesSlide+xml" PartName="/ppt/notesSlides/notesSlide11.xml"/>
  <Override ContentType="application/vnd.openxmlformats-officedocument.presentationml.notesSlide+xml" PartName="/ppt/notesSlides/notesSlide24.xml"/>
  <Override ContentType="application/vnd.openxmlformats-officedocument.presentationml.notesSlide+xml" PartName="/ppt/notesSlides/notesSlide12.xml"/>
  <Override ContentType="application/vnd.openxmlformats-officedocument.presentationml.notesSlide+xml" PartName="/ppt/notesSlides/notesSlide20.xml"/>
  <Override ContentType="application/vnd.openxmlformats-officedocument.presentationml.notesSlide+xml" PartName="/ppt/notesSlides/notesSlide17.xml"/>
  <Override ContentType="application/vnd.openxmlformats-officedocument.presentationml.notesSlide+xml" PartName="/ppt/notesSlides/notesSlide16.xml"/>
  <Override ContentType="application/vnd.openxmlformats-officedocument.presentationml.notesSlide+xml" PartName="/ppt/notesSlides/notesSlide21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25.xml"/>
  <Override ContentType="application/vnd.openxmlformats-officedocument.presentationml.notesSlide+xml" PartName="/ppt/notesSlides/notesSlide18.xml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3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0.xml"/>
  <Override ContentType="application/vnd.openxmlformats-officedocument.presentationml.notesSlide+xml" PartName="/ppt/notesSlides/notesSlide22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6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31.xml"/>
  <Override ContentType="application/vnd.openxmlformats-officedocument.presentationml.notesSlide+xml" PartName="/ppt/notesSlides/notesSlide19.xml"/>
  <Override ContentType="application/vnd.openxmlformats-officedocument.presentationml.notesSlide+xml" PartName="/ppt/notesSlides/notesSlide27.xml"/>
  <Override ContentType="application/vnd.openxmlformats-officedocument.presentationml.notesSlide+xml" PartName="/ppt/notesSlides/notesSlide14.xml"/>
  <Override ContentType="application/vnd.openxmlformats-officedocument.presentationml.notesSlide+xml" PartName="/ppt/notesSlides/notesSlide2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10.xml"/>
  <Override ContentType="application/vnd.openxmlformats-officedocument.presentationml.tableStyles+xml" PartName="/ppt/tableStyles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8.xml"/>
  <Override ContentType="application/vnd.openxmlformats-officedocument.presentationml.slide+xml" PartName="/ppt/slides/slide30.xml"/>
  <Override ContentType="application/vnd.openxmlformats-officedocument.presentationml.slide+xml" PartName="/ppt/slides/slide22.xml"/>
  <Override ContentType="application/vnd.openxmlformats-officedocument.presentationml.slide+xml" PartName="/ppt/slides/slide26.xml"/>
  <Override ContentType="application/vnd.openxmlformats-officedocument.presentationml.slide+xml" PartName="/ppt/slides/slide19.xml"/>
  <Override ContentType="application/vnd.openxmlformats-officedocument.presentationml.slide+xml" PartName="/ppt/slides/slide3.xml"/>
  <Override ContentType="application/vnd.openxmlformats-officedocument.presentationml.slide+xml" PartName="/ppt/slides/slide9.xml"/>
  <Override ContentType="application/vnd.openxmlformats-officedocument.presentationml.slide+xml" PartName="/ppt/slides/slide13.xml"/>
  <Override ContentType="application/vnd.openxmlformats-officedocument.presentationml.slide+xml" PartName="/ppt/slides/slide5.xml"/>
  <Override ContentType="application/vnd.openxmlformats-officedocument.presentationml.slide+xml" PartName="/ppt/slides/slide12.xml"/>
  <Override ContentType="application/vnd.openxmlformats-officedocument.presentationml.slide+xml" PartName="/ppt/slides/slide17.xml"/>
  <Override ContentType="application/vnd.openxmlformats-officedocument.presentationml.slide+xml" PartName="/ppt/slides/slide25.xml"/>
  <Override ContentType="application/vnd.openxmlformats-officedocument.presentationml.slide+xml" PartName="/ppt/slides/slide20.xml"/>
  <Override ContentType="application/vnd.openxmlformats-officedocument.presentationml.slide+xml" PartName="/ppt/slides/slide21.xml"/>
  <Override ContentType="application/vnd.openxmlformats-officedocument.presentationml.slide+xml" PartName="/ppt/slides/slide16.xml"/>
  <Override ContentType="application/vnd.openxmlformats-officedocument.presentationml.slide+xml" PartName="/ppt/slides/slide8.xml"/>
  <Override ContentType="application/vnd.openxmlformats-officedocument.presentationml.slide+xml" PartName="/ppt/slides/slide29.xml"/>
  <Override ContentType="application/vnd.openxmlformats-officedocument.presentationml.slide+xml" PartName="/ppt/slides/slide24.xml"/>
  <Override ContentType="application/vnd.openxmlformats-officedocument.presentationml.slide+xml" PartName="/ppt/slides/slide11.xml"/>
  <Override ContentType="application/vnd.openxmlformats-officedocument.presentationml.slide+xml" PartName="/ppt/slides/slide1.xml"/>
  <Override ContentType="application/vnd.openxmlformats-officedocument.presentationml.slide+xml" PartName="/ppt/slides/slide28.xml"/>
  <Override ContentType="application/vnd.openxmlformats-officedocument.presentationml.slide+xml" PartName="/ppt/slides/slide7.xml"/>
  <Override ContentType="application/vnd.openxmlformats-officedocument.presentationml.slide+xml" PartName="/ppt/slides/slide15.xml"/>
  <Override ContentType="application/vnd.openxmlformats-officedocument.presentationml.slide+xml" PartName="/ppt/slides/slide31.xml"/>
  <Override ContentType="application/vnd.openxmlformats-officedocument.presentationml.slide+xml" PartName="/ppt/slides/slide23.xml"/>
  <Override ContentType="application/vnd.openxmlformats-officedocument.presentationml.slide+xml" PartName="/ppt/slides/slide27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6.xml"/>
  <Override ContentType="application/vnd.openxmlformats-officedocument.presentationml.slide+xml" PartName="/ppt/slides/slide14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autoCompressPictures="0" embedTrueTypeFonts="1" strictFirstAndLastChars="0" saveSubsetFonts="1">
  <p:sldMasterIdLst>
    <p:sldMasterId id="2147483660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  <p:sldId id="263" r:id="rId13"/>
    <p:sldId id="264" r:id="rId14"/>
    <p:sldId id="265" r:id="rId15"/>
    <p:sldId id="266" r:id="rId16"/>
    <p:sldId id="267" r:id="rId17"/>
    <p:sldId id="268" r:id="rId18"/>
    <p:sldId id="269" r:id="rId19"/>
    <p:sldId id="270" r:id="rId20"/>
    <p:sldId id="271" r:id="rId21"/>
    <p:sldId id="272" r:id="rId22"/>
    <p:sldId id="273" r:id="rId23"/>
    <p:sldId id="274" r:id="rId24"/>
    <p:sldId id="275" r:id="rId25"/>
    <p:sldId id="276" r:id="rId26"/>
    <p:sldId id="277" r:id="rId27"/>
    <p:sldId id="278" r:id="rId28"/>
    <p:sldId id="279" r:id="rId29"/>
    <p:sldId id="280" r:id="rId30"/>
    <p:sldId id="281" r:id="rId31"/>
    <p:sldId id="282" r:id="rId32"/>
    <p:sldId id="283" r:id="rId33"/>
    <p:sldId id="284" r:id="rId34"/>
    <p:sldId id="285" r:id="rId35"/>
    <p:sldId id="286" r:id="rId36"/>
  </p:sldIdLst>
  <p:sldSz cy="6858000" cx="9144000"/>
  <p:notesSz cx="6858000" cy="9947275"/>
  <p:embeddedFontLst>
    <p:embeddedFont>
      <p:font typeface="Tahoma"/>
      <p:regular r:id="rId37"/>
      <p:bold r:id="rId38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/>
</file>

<file path=ppt/tableStyles.xml><?xml version="1.0" encoding="utf-8"?>
<a:tblStyleLst xmlns:a="http://schemas.openxmlformats.org/drawingml/2006/main" xmlns:r="http://schemas.openxmlformats.org/officeDocument/2006/relationships" def="{A90349B5-8DED-44EA-B4A0-10A60A858C6F}">
  <a:tblStyle styleId="{A90349B5-8DED-44EA-B4A0-10A60A858C6F}" styleName="Table_0"/>
</a:tblStyleLst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slide" Target="slides/slide15.xml"/><Relationship Id="rId22" Type="http://schemas.openxmlformats.org/officeDocument/2006/relationships/slide" Target="slides/slide17.xml"/><Relationship Id="rId21" Type="http://schemas.openxmlformats.org/officeDocument/2006/relationships/slide" Target="slides/slide16.xml"/><Relationship Id="rId24" Type="http://schemas.openxmlformats.org/officeDocument/2006/relationships/slide" Target="slides/slide19.xml"/><Relationship Id="rId23" Type="http://schemas.openxmlformats.org/officeDocument/2006/relationships/slide" Target="slides/slide18.xml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26" Type="http://schemas.openxmlformats.org/officeDocument/2006/relationships/slide" Target="slides/slide21.xml"/><Relationship Id="rId25" Type="http://schemas.openxmlformats.org/officeDocument/2006/relationships/slide" Target="slides/slide20.xml"/><Relationship Id="rId28" Type="http://schemas.openxmlformats.org/officeDocument/2006/relationships/slide" Target="slides/slide23.xml"/><Relationship Id="rId27" Type="http://schemas.openxmlformats.org/officeDocument/2006/relationships/slide" Target="slides/slide22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29" Type="http://schemas.openxmlformats.org/officeDocument/2006/relationships/slide" Target="slides/slide24.xml"/><Relationship Id="rId7" Type="http://schemas.openxmlformats.org/officeDocument/2006/relationships/slide" Target="slides/slide2.xml"/><Relationship Id="rId8" Type="http://schemas.openxmlformats.org/officeDocument/2006/relationships/slide" Target="slides/slide3.xml"/><Relationship Id="rId31" Type="http://schemas.openxmlformats.org/officeDocument/2006/relationships/slide" Target="slides/slide26.xml"/><Relationship Id="rId30" Type="http://schemas.openxmlformats.org/officeDocument/2006/relationships/slide" Target="slides/slide25.xml"/><Relationship Id="rId11" Type="http://schemas.openxmlformats.org/officeDocument/2006/relationships/slide" Target="slides/slide6.xml"/><Relationship Id="rId33" Type="http://schemas.openxmlformats.org/officeDocument/2006/relationships/slide" Target="slides/slide28.xml"/><Relationship Id="rId10" Type="http://schemas.openxmlformats.org/officeDocument/2006/relationships/slide" Target="slides/slide5.xml"/><Relationship Id="rId32" Type="http://schemas.openxmlformats.org/officeDocument/2006/relationships/slide" Target="slides/slide27.xml"/><Relationship Id="rId13" Type="http://schemas.openxmlformats.org/officeDocument/2006/relationships/slide" Target="slides/slide8.xml"/><Relationship Id="rId35" Type="http://schemas.openxmlformats.org/officeDocument/2006/relationships/slide" Target="slides/slide30.xml"/><Relationship Id="rId12" Type="http://schemas.openxmlformats.org/officeDocument/2006/relationships/slide" Target="slides/slide7.xml"/><Relationship Id="rId34" Type="http://schemas.openxmlformats.org/officeDocument/2006/relationships/slide" Target="slides/slide29.xml"/><Relationship Id="rId15" Type="http://schemas.openxmlformats.org/officeDocument/2006/relationships/slide" Target="slides/slide10.xml"/><Relationship Id="rId37" Type="http://schemas.openxmlformats.org/officeDocument/2006/relationships/font" Target="fonts/Tahoma-regular.fntdata"/><Relationship Id="rId14" Type="http://schemas.openxmlformats.org/officeDocument/2006/relationships/slide" Target="slides/slide9.xml"/><Relationship Id="rId36" Type="http://schemas.openxmlformats.org/officeDocument/2006/relationships/slide" Target="slides/slide31.xml"/><Relationship Id="rId17" Type="http://schemas.openxmlformats.org/officeDocument/2006/relationships/slide" Target="slides/slide12.xml"/><Relationship Id="rId16" Type="http://schemas.openxmlformats.org/officeDocument/2006/relationships/slide" Target="slides/slide11.xml"/><Relationship Id="rId38" Type="http://schemas.openxmlformats.org/officeDocument/2006/relationships/font" Target="fonts/Tahoma-bold.fntdata"/><Relationship Id="rId19" Type="http://schemas.openxmlformats.org/officeDocument/2006/relationships/slide" Target="slides/slide14.xml"/><Relationship Id="rId18" Type="http://schemas.openxmlformats.org/officeDocument/2006/relationships/slide" Target="slides/slide1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solidFill>
          <a:srgbClr val="000000"/>
        </a:solidFill>
      </p:bgPr>
    </p:bg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 txBox="1"/>
          <p:nvPr>
            <p:ph idx="2" type="hdr"/>
          </p:nvPr>
        </p:nvSpPr>
        <p:spPr>
          <a:xfrm>
            <a:off x="0" y="0"/>
            <a:ext cx="2973386" cy="4968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" name="Shape 4"/>
          <p:cNvSpPr txBox="1"/>
          <p:nvPr>
            <p:ph idx="10" type="dt"/>
          </p:nvPr>
        </p:nvSpPr>
        <p:spPr>
          <a:xfrm>
            <a:off x="3884612" y="0"/>
            <a:ext cx="2971799" cy="496886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" name="Shape 5"/>
          <p:cNvSpPr/>
          <p:nvPr>
            <p:ph idx="3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miter/>
            <a:headEnd len="med" w="med" type="none"/>
            <a:tailEnd len="med" w="med" type="none"/>
          </a:ln>
        </p:spPr>
      </p:sp>
      <p:sp>
        <p:nvSpPr>
          <p:cNvPr id="6" name="Shape 6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buNone/>
              <a:defRPr b="0" i="0" sz="1800" u="none" cap="none" strike="noStrike"/>
            </a:lvl1pPr>
            <a:lvl2pPr indent="0" lvl="1" marL="457200" marR="0" rtl="0" algn="l">
              <a:spcBef>
                <a:spcPts val="0"/>
              </a:spcBef>
              <a:buNone/>
              <a:defRPr b="0" i="0" sz="1800" u="none" cap="none" strike="noStrike"/>
            </a:lvl2pPr>
            <a:lvl3pPr indent="0" lvl="2" marL="914400" marR="0" rtl="0" algn="l">
              <a:spcBef>
                <a:spcPts val="0"/>
              </a:spcBef>
              <a:buNone/>
              <a:defRPr b="0" i="0" sz="1800" u="none" cap="none" strike="noStrike"/>
            </a:lvl3pPr>
            <a:lvl4pPr indent="0" lvl="3" marL="1371600" marR="0" rtl="0" algn="l">
              <a:spcBef>
                <a:spcPts val="0"/>
              </a:spcBef>
              <a:buNone/>
              <a:defRPr b="0" i="0" sz="1800" u="none" cap="none" strike="noStrike"/>
            </a:lvl4pPr>
            <a:lvl5pPr indent="0" lvl="4" marL="1828800" marR="0" rtl="0" algn="l">
              <a:spcBef>
                <a:spcPts val="0"/>
              </a:spcBef>
              <a:buNone/>
              <a:defRPr b="0" i="0" sz="1800" u="none" cap="none" strike="noStrike"/>
            </a:lvl5pPr>
            <a:lvl6pPr indent="0" lvl="5" marL="2286000" marR="0" rtl="0" algn="l">
              <a:spcBef>
                <a:spcPts val="0"/>
              </a:spcBef>
              <a:buNone/>
              <a:defRPr b="0" i="0" sz="1800" u="none" cap="none" strike="noStrike"/>
            </a:lvl6pPr>
            <a:lvl7pPr indent="0" lvl="6" marL="2743200" marR="0" rtl="0" algn="l">
              <a:spcBef>
                <a:spcPts val="0"/>
              </a:spcBef>
              <a:buNone/>
              <a:defRPr b="0" i="0" sz="1800" u="none" cap="none" strike="noStrike"/>
            </a:lvl7pPr>
            <a:lvl8pPr indent="0" lvl="7" marL="3200400" marR="0" rtl="0" algn="l">
              <a:spcBef>
                <a:spcPts val="0"/>
              </a:spcBef>
              <a:buNone/>
              <a:defRPr b="0" i="0" sz="1800" u="none" cap="none" strike="noStrike"/>
            </a:lvl8pPr>
            <a:lvl9pPr indent="0" lvl="8" marL="3657600" marR="0" rtl="0" algn="l">
              <a:spcBef>
                <a:spcPts val="0"/>
              </a:spcBef>
              <a:buNone/>
              <a:defRPr b="0" i="0" sz="1800" u="none" cap="none" strike="noStrike"/>
            </a:lvl9pPr>
          </a:lstStyle>
          <a:p/>
        </p:txBody>
      </p:sp>
      <p:sp>
        <p:nvSpPr>
          <p:cNvPr id="7" name="Shape 7"/>
          <p:cNvSpPr txBox="1"/>
          <p:nvPr>
            <p:ph idx="11" type="ftr"/>
          </p:nvPr>
        </p:nvSpPr>
        <p:spPr>
          <a:xfrm>
            <a:off x="0" y="9448800"/>
            <a:ext cx="2973386" cy="496886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3884612" y="9448800"/>
            <a:ext cx="2971799" cy="496886"/>
          </a:xfrm>
          <a:prstGeom prst="rect">
            <a:avLst/>
          </a:prstGeom>
          <a:noFill/>
          <a:ln>
            <a:noFill/>
          </a:ln>
        </p:spPr>
        <p:txBody>
          <a:bodyPr anchorCtr="0" anchor="b" bIns="46175" lIns="92375" rIns="92375" tIns="46175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200" u="none" cap="none" strike="noStrike">
                <a:solidFill>
                  <a:srgbClr val="000000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0" name="Shape 9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hape 91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92" name="Shape 92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45" name="Shape 1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6" name="Shape 146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7" name="Shape 147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1" name="Shape 1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2" name="Shape 152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3" name="Shape 153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57" name="Shape 1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8" name="Shape 158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59" name="Shape 159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63" name="Shape 1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4" name="Shape 164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65" name="Shape 165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0" name="Shape 1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Shape 171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2" name="Shape 172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76" name="Shape 1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7" name="Shape 177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78" name="Shape 178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2" name="Shape 1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3" name="Shape 183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84" name="Shape 184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88" name="Shape 1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9" name="Shape 189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0" name="Shape 190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94" name="Shape 19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5" name="Shape 195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96" name="Shape 196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0" name="Shape 20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Shape 201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2" name="Shape 202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0" name="Shape 100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06" name="Shape 2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7" name="Shape 207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08" name="Shape 208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3" name="Shape 2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4" name="Shape 214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15" name="Shape 215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19" name="Shape 2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0" name="Shape 220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1" name="Shape 221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25" name="Shape 2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6" name="Shape 226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7" name="Shape 227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1" name="Shape 2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2" name="Shape 232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3" name="Shape 233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37" name="Shape 2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8" name="Shape 238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39" name="Shape 239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3" name="Shape 24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4" name="Shape 244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45" name="Shape 245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49" name="Shape 2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0" name="Shape 250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1" name="Shape 251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55" name="Shape 2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" name="Shape 256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57" name="Shape 257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1" name="Shape 2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2" name="Shape 262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3" name="Shape 263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4" name="Shape 10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06" name="Shape 106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67" name="Shape 2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8" name="Shape 268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69" name="Shape 269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273" name="Shape 2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4" name="Shape 274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75" name="Shape 275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1" name="Shape 111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17" name="Shape 117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1" name="Shape 1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" name="Shape 122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3" name="Shape 123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27" name="Shape 1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8" name="Shape 128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29" name="Shape 129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3" name="Shape 1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4" name="Shape 134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35" name="Shape 135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showMasterPhAnim="0" showMasterSp="0">
  <p:cSld>
    <p:spTree>
      <p:nvGrpSpPr>
        <p:cNvPr id="139" name="Shape 13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" name="Shape 140"/>
          <p:cNvSpPr txBox="1"/>
          <p:nvPr>
            <p:ph idx="1" type="body"/>
          </p:nvPr>
        </p:nvSpPr>
        <p:spPr>
          <a:xfrm>
            <a:off x="685800" y="4724400"/>
            <a:ext cx="5486399" cy="4476749"/>
          </a:xfrm>
          <a:prstGeom prst="rect">
            <a:avLst/>
          </a:prstGeom>
        </p:spPr>
        <p:txBody>
          <a:bodyPr anchorCtr="0" anchor="t" bIns="91425" lIns="91425" rIns="91425" tIns="91425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141" name="Shape 141"/>
          <p:cNvSpPr/>
          <p:nvPr>
            <p:ph idx="2" type="sldImg"/>
          </p:nvPr>
        </p:nvSpPr>
        <p:spPr>
          <a:xfrm>
            <a:off x="944562" y="746125"/>
            <a:ext cx="4972049" cy="3730625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blank">
  <p:cSld name="Em branco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7" name="Shape 17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8" name="Shape 18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TxTwoObj">
  <p:cSld name="Comparação"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Shape 69"/>
          <p:cNvSpPr txBox="1"/>
          <p:nvPr>
            <p:ph type="title"/>
          </p:nvPr>
        </p:nvSpPr>
        <p:spPr>
          <a:xfrm>
            <a:off x="457200" y="274637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0" name="Shape 70"/>
          <p:cNvSpPr txBox="1"/>
          <p:nvPr>
            <p:ph idx="1" type="body"/>
          </p:nvPr>
        </p:nvSpPr>
        <p:spPr>
          <a:xfrm>
            <a:off x="457200" y="1535112"/>
            <a:ext cx="4040187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sz="2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1" name="Shape 71"/>
          <p:cNvSpPr txBox="1"/>
          <p:nvPr>
            <p:ph idx="2" type="body"/>
          </p:nvPr>
        </p:nvSpPr>
        <p:spPr>
          <a:xfrm>
            <a:off x="457200" y="2174875"/>
            <a:ext cx="4040187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9050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42875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52400" lvl="3" marL="15621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52400" lvl="4" marL="1981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52400" lvl="5" marL="2438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52400" lvl="6" marL="2895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52400" lvl="7" marL="3352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52400" lvl="8" marL="3810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2" name="Shape 72"/>
          <p:cNvSpPr txBox="1"/>
          <p:nvPr>
            <p:ph idx="3" type="body"/>
          </p:nvPr>
        </p:nvSpPr>
        <p:spPr>
          <a:xfrm>
            <a:off x="4645025" y="1535112"/>
            <a:ext cx="4041774" cy="639762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sz="2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1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3" name="Shape 73"/>
          <p:cNvSpPr txBox="1"/>
          <p:nvPr>
            <p:ph idx="4" type="body"/>
          </p:nvPr>
        </p:nvSpPr>
        <p:spPr>
          <a:xfrm>
            <a:off x="4645025" y="2174875"/>
            <a:ext cx="4041774" cy="3951287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286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90500" lvl="1" marL="74295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42875" lvl="2" marL="1143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52400" lvl="3" marL="15621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52400" lvl="4" marL="19812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52400" lvl="5" marL="2438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52400" lvl="6" marL="28956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52400" lvl="7" marL="33528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52400" lvl="8" marL="38100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4" name="Shape 74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5" name="Shape 75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76" name="Shape 76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woObj">
  <p:cSld name="Duas Partes de Conteúdo"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Shape 78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79" name="Shape 79"/>
          <p:cNvSpPr txBox="1"/>
          <p:nvPr>
            <p:ph idx="1" type="body"/>
          </p:nvPr>
        </p:nvSpPr>
        <p:spPr>
          <a:xfrm>
            <a:off x="1219200" y="1676400"/>
            <a:ext cx="36195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714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3335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42875" lvl="3" marL="15621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42875" lvl="4" marL="1981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42875" lvl="5" marL="2438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42875" lvl="6" marL="2895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42875" lvl="7" marL="3352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42875" lvl="8" marL="3810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0" name="Shape 80"/>
          <p:cNvSpPr txBox="1"/>
          <p:nvPr>
            <p:ph idx="2" type="body"/>
          </p:nvPr>
        </p:nvSpPr>
        <p:spPr>
          <a:xfrm>
            <a:off x="4991100" y="1676400"/>
            <a:ext cx="36195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20955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28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71450" lvl="1" marL="74295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33350" lvl="2" marL="1143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42875" lvl="3" marL="15621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42875" lvl="4" marL="1981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42875" lvl="5" marL="24384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42875" lvl="6" marL="28956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42875" lvl="7" marL="33528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42875" lvl="8" marL="38100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1" name="Shape 8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2" name="Shape 8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3" name="Shape 83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secHead">
  <p:cSld name="Cabeçalho da Seção">
    <p:spTree>
      <p:nvGrpSpPr>
        <p:cNvPr id="84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Shape 85"/>
          <p:cNvSpPr txBox="1"/>
          <p:nvPr>
            <p:ph type="title"/>
          </p:nvPr>
        </p:nvSpPr>
        <p:spPr>
          <a:xfrm>
            <a:off x="722312" y="4406900"/>
            <a:ext cx="7772400" cy="1362075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40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6" name="Shape 86"/>
          <p:cNvSpPr txBox="1"/>
          <p:nvPr>
            <p:ph idx="1" type="body"/>
          </p:nvPr>
        </p:nvSpPr>
        <p:spPr>
          <a:xfrm>
            <a:off x="722312" y="2906713"/>
            <a:ext cx="77724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20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32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6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87" name="Shape 8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8" name="Shape 8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89" name="Shape 8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">
  <p:cSld name="Título e conteúdo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Shape 20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1" name="Shape 21"/>
          <p:cNvSpPr txBox="1"/>
          <p:nvPr>
            <p:ph idx="1" type="body"/>
          </p:nvPr>
        </p:nvSpPr>
        <p:spPr>
          <a:xfrm>
            <a:off x="1219200" y="1676400"/>
            <a:ext cx="739139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5240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143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33350" lvl="3" marL="15621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33350" lvl="4" marL="1981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33350" lvl="5" marL="2438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33350" lvl="6" marL="2895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33350" lvl="7" marL="3352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33350" lvl="8" marL="3810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2" name="Shape 2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3" name="Shape 2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itleOnly">
  <p:cSld name="Somente título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27" name="Shape 27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8" name="Shape 28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bl">
  <p:cSld name="Título e tabela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2" name="Shape 3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3" name="Shape 3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34" name="Shape 3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txAndObj">
  <p:cSld name="Título, texto e conteúdo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7" name="Shape 37"/>
          <p:cNvSpPr txBox="1"/>
          <p:nvPr>
            <p:ph idx="1" type="body"/>
          </p:nvPr>
        </p:nvSpPr>
        <p:spPr>
          <a:xfrm>
            <a:off x="1219200" y="1676400"/>
            <a:ext cx="36195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5240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143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33350" lvl="3" marL="15621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33350" lvl="4" marL="1981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33350" lvl="5" marL="2438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33350" lvl="6" marL="2895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33350" lvl="7" marL="3352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33350" lvl="8" marL="3810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8" name="Shape 38"/>
          <p:cNvSpPr txBox="1"/>
          <p:nvPr>
            <p:ph idx="2" type="body"/>
          </p:nvPr>
        </p:nvSpPr>
        <p:spPr>
          <a:xfrm>
            <a:off x="4991100" y="1676400"/>
            <a:ext cx="36195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5240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143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33350" lvl="3" marL="15621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33350" lvl="4" marL="1981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33350" lvl="5" marL="2438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33350" lvl="6" marL="2895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33350" lvl="7" marL="3352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33350" lvl="8" marL="3810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39" name="Shape 39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0" name="Shape 40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1" name="Shape 41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itleAndTx">
  <p:cSld name="Título e texto verticais">
    <p:spTree>
      <p:nvGrpSpPr>
        <p:cNvPr id="42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Shape 43"/>
          <p:cNvSpPr txBox="1"/>
          <p:nvPr>
            <p:ph type="title"/>
          </p:nvPr>
        </p:nvSpPr>
        <p:spPr>
          <a:xfrm rot="5400000">
            <a:off x="4562475" y="2352674"/>
            <a:ext cx="6248399" cy="184784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4" name="Shape 44"/>
          <p:cNvSpPr txBox="1"/>
          <p:nvPr>
            <p:ph idx="1" type="body"/>
          </p:nvPr>
        </p:nvSpPr>
        <p:spPr>
          <a:xfrm rot="5400000">
            <a:off x="790575" y="581024"/>
            <a:ext cx="6248399" cy="53911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5240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143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33350" lvl="3" marL="15621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33350" lvl="4" marL="1981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33350" lvl="5" marL="2438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33350" lvl="6" marL="2895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33350" lvl="7" marL="3352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33350" lvl="8" marL="3810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vertTx">
  <p:cSld name="Título e texto vertical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0" name="Shape 50"/>
          <p:cNvSpPr txBox="1"/>
          <p:nvPr>
            <p:ph idx="1" type="body"/>
          </p:nvPr>
        </p:nvSpPr>
        <p:spPr>
          <a:xfrm rot="5400000">
            <a:off x="2552700" y="342900"/>
            <a:ext cx="4724400" cy="739139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5240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143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33350" lvl="3" marL="15621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33350" lvl="4" marL="1981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33350" lvl="5" marL="2438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33350" lvl="6" marL="2895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33350" lvl="7" marL="3352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33350" lvl="8" marL="3810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1" name="Shape 51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2" name="Shape 52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3" name="Shape 53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picTx">
  <p:cSld name="Imagem com Legenda">
    <p:spTree>
      <p:nvGrpSpPr>
        <p:cNvPr id="54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Shape 55"/>
          <p:cNvSpPr txBox="1"/>
          <p:nvPr>
            <p:ph type="title"/>
          </p:nvPr>
        </p:nvSpPr>
        <p:spPr>
          <a:xfrm>
            <a:off x="1792288" y="4800600"/>
            <a:ext cx="5486399" cy="566737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6" name="Shape 56"/>
          <p:cNvSpPr/>
          <p:nvPr>
            <p:ph idx="2" type="pic"/>
          </p:nvPr>
        </p:nvSpPr>
        <p:spPr>
          <a:xfrm>
            <a:off x="1792288" y="612775"/>
            <a:ext cx="5486399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7" name="Shape 57"/>
          <p:cNvSpPr txBox="1"/>
          <p:nvPr>
            <p:ph idx="1" type="body"/>
          </p:nvPr>
        </p:nvSpPr>
        <p:spPr>
          <a:xfrm>
            <a:off x="1792288" y="5367337"/>
            <a:ext cx="5486399" cy="804861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58" name="Shape 58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59" name="Shape 59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0" name="Shape 60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type="objTx">
  <p:cSld name="Conteúdo com Legenda"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title"/>
          </p:nvPr>
        </p:nvSpPr>
        <p:spPr>
          <a:xfrm>
            <a:off x="457200" y="273050"/>
            <a:ext cx="3008313" cy="1162049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tIns="91425"/>
          <a:lstStyle>
            <a:lvl1pPr indent="0" lvl="0" marL="0" marR="0" rtl="0" algn="l">
              <a:spcBef>
                <a:spcPts val="0"/>
              </a:spcBef>
              <a:spcAft>
                <a:spcPts val="0"/>
              </a:spcAft>
              <a:buNone/>
              <a:defRPr b="1" i="0" sz="20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3" name="Shape 63"/>
          <p:cNvSpPr txBox="1"/>
          <p:nvPr>
            <p:ph idx="1" type="body"/>
          </p:nvPr>
        </p:nvSpPr>
        <p:spPr>
          <a:xfrm>
            <a:off x="3575050" y="273050"/>
            <a:ext cx="5111750" cy="5853112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sz="32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5240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143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33350" lvl="3" marL="15621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33350" lvl="4" marL="1981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33350" lvl="5" marL="2438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33350" lvl="6" marL="2895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33350" lvl="7" marL="3352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33350" lvl="8" marL="3810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4" name="Shape 64"/>
          <p:cNvSpPr txBox="1"/>
          <p:nvPr>
            <p:ph idx="2" type="body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sz="1400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457200" marR="0" rtl="0" algn="l"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914400" marR="0" rtl="0" algn="l">
              <a:spcBef>
                <a:spcPts val="20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1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1371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18288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22860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27432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32004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3657600" marR="0" rtl="0" algn="l">
              <a:spcBef>
                <a:spcPts val="180"/>
              </a:spcBef>
              <a:spcAft>
                <a:spcPts val="0"/>
              </a:spcAft>
              <a:buClr>
                <a:schemeClr val="accent1"/>
              </a:buClr>
              <a:buFont typeface="Noto Sans Symbols"/>
              <a:buNone/>
              <a:defRPr b="0" i="0" sz="9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65" name="Shape 65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6" name="Shape 66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67" name="Shape 67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0.xml"/><Relationship Id="rId10" Type="http://schemas.openxmlformats.org/officeDocument/2006/relationships/slideLayout" Target="../slideLayouts/slideLayout9.xml"/><Relationship Id="rId13" Type="http://schemas.openxmlformats.org/officeDocument/2006/relationships/slideLayout" Target="../slideLayouts/slideLayout12.xml"/><Relationship Id="rId12" Type="http://schemas.openxmlformats.org/officeDocument/2006/relationships/slideLayout" Target="../slideLayouts/slideLayout11.xml"/><Relationship Id="rId1" Type="http://schemas.openxmlformats.org/officeDocument/2006/relationships/image" Target="../media/image1.jpg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9" Type="http://schemas.openxmlformats.org/officeDocument/2006/relationships/slideLayout" Target="../slideLayouts/slideLayout8.xml"/><Relationship Id="rId14" Type="http://schemas.openxmlformats.org/officeDocument/2006/relationships/theme" Target="../theme/theme1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bg>
      <p:bgPr>
        <a:blipFill rotWithShape="1">
          <a:blip r:embed="rId1">
            <a:alphaModFix/>
          </a:blip>
          <a:stretch>
            <a:fillRect b="0" l="0" r="0" t="0"/>
          </a:stretch>
        </a:blipFill>
      </p:bgPr>
    </p:bg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tIns="91425"/>
          <a:lstStyle>
            <a:lvl1pPr indent="0" lvl="0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0" lvl="1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0" lvl="2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0" lvl="3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0" lvl="4" marL="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0" lvl="5" marL="4572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0" lvl="6" marL="9144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0" lvl="7" marL="13716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0" lvl="8" marL="1828800" marR="0" rtl="0" algn="ctr">
              <a:spcBef>
                <a:spcPts val="0"/>
              </a:spcBef>
              <a:spcAft>
                <a:spcPts val="0"/>
              </a:spcAft>
              <a:buNone/>
              <a:defRPr b="0" i="0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1" name="Shape 11"/>
          <p:cNvSpPr txBox="1"/>
          <p:nvPr>
            <p:ph idx="1" type="body"/>
          </p:nvPr>
        </p:nvSpPr>
        <p:spPr>
          <a:xfrm>
            <a:off x="1219200" y="1676400"/>
            <a:ext cx="739139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-1905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32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1pPr>
            <a:lvl2pPr indent="-152400" lvl="1" marL="74295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8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2pPr>
            <a:lvl3pPr indent="-114300" lvl="2" marL="11430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4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3pPr>
            <a:lvl4pPr indent="-133350" lvl="3" marL="15621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4pPr>
            <a:lvl5pPr indent="-133350" lvl="4" marL="19812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5pPr>
            <a:lvl6pPr indent="-133350" lvl="5" marL="24384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6pPr>
            <a:lvl7pPr indent="-133350" lvl="6" marL="28956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7pPr>
            <a:lvl8pPr indent="-133350" lvl="7" marL="33528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8pPr>
            <a:lvl9pPr indent="-133350" lvl="8" marL="3810000" marR="0" rtl="0" algn="l">
              <a:spcBef>
                <a:spcPts val="40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  <a:defRPr b="0" i="0" sz="2000" u="none" cap="none" strike="noStrik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defRPr>
            </a:lvl9pPr>
          </a:lstStyle>
          <a:p/>
        </p:txBody>
      </p:sp>
      <p:sp>
        <p:nvSpPr>
          <p:cNvPr id="12" name="Shape 12"/>
          <p:cNvSpPr txBox="1"/>
          <p:nvPr>
            <p:ph idx="10" type="dt"/>
          </p:nvPr>
        </p:nvSpPr>
        <p:spPr>
          <a:xfrm>
            <a:off x="457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3" name="Shape 13"/>
          <p:cNvSpPr txBox="1"/>
          <p:nvPr>
            <p:ph idx="11" type="ftr"/>
          </p:nvPr>
        </p:nvSpPr>
        <p:spPr>
          <a:xfrm>
            <a:off x="3124200" y="6245225"/>
            <a:ext cx="2895600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tIns="91425"/>
          <a:lstStyle>
            <a:lvl1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1pPr>
            <a:lvl2pPr indent="0" lvl="1" marL="4572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2pPr>
            <a:lvl3pPr indent="0" lvl="2" marL="914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3pPr>
            <a:lvl4pPr indent="0" lvl="3" marL="1371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4pPr>
            <a:lvl5pPr indent="0" lvl="4" marL="1828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5pPr>
            <a:lvl6pPr indent="0" lvl="5" marL="2286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6pPr>
            <a:lvl7pPr indent="0" lvl="6" marL="32004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7pPr>
            <a:lvl8pPr indent="0" lvl="7" marL="45720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8pPr>
            <a:lvl9pPr indent="0" lvl="8" marL="64008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b="0" i="0" sz="1800" u="none" cap="none" strike="noStrike">
                <a:solidFill>
                  <a:schemeClr val="lt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6553200" y="6245225"/>
            <a:ext cx="2133599" cy="47624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ct val="25000"/>
              <a:buFont typeface="Times New Roman"/>
              <a:buNone/>
            </a:pPr>
            <a:fld id="{00000000-1234-1234-1234-123412341234}" type="slidenum">
              <a:rPr b="0" i="0" lang="en-US" sz="1400" u="none" cap="none" strike="noStrike">
                <a:solidFill>
                  <a:schemeClr val="lt1"/>
                </a:solidFill>
                <a:latin typeface="Times New Roman"/>
                <a:ea typeface="Times New Roman"/>
                <a:cs typeface="Times New Roman"/>
                <a:sym typeface="Times New Roman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2"/>
    <p:sldLayoutId id="2147483649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0.xml"/></Relationships>
</file>

<file path=ppt/slides/_rels/slide1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1.xml"/></Relationships>
</file>

<file path=ppt/slides/_rels/slide1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2.xml"/></Relationships>
</file>

<file path=ppt/slides/_rels/slide1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13.xml"/></Relationships>
</file>

<file path=ppt/slides/_rels/slide1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4.xml"/></Relationships>
</file>

<file path=ppt/slides/_rels/slide1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5.xml"/><Relationship Id="rId2" Type="http://schemas.openxmlformats.org/officeDocument/2006/relationships/notesSlide" Target="../notesSlides/notesSlide15.xml"/></Relationships>
</file>

<file path=ppt/slides/_rels/slide1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6.xml"/></Relationships>
</file>

<file path=ppt/slides/_rels/slide1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7.xml"/></Relationships>
</file>

<file path=ppt/slides/_rels/slide1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8.xml"/></Relationships>
</file>

<file path=ppt/slides/_rels/slide1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19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2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4.xml"/><Relationship Id="rId2" Type="http://schemas.openxmlformats.org/officeDocument/2006/relationships/notesSlide" Target="../notesSlides/notesSlide20.xml"/></Relationships>
</file>

<file path=ppt/slides/_rels/slide2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1.xml"/></Relationships>
</file>

<file path=ppt/slides/_rels/slide2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2.xml"/></Relationships>
</file>

<file path=ppt/slides/_rels/slide2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3.xml"/></Relationships>
</file>

<file path=ppt/slides/_rels/slide2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4.xml"/></Relationships>
</file>

<file path=ppt/slides/_rels/slide2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5.xml"/></Relationships>
</file>

<file path=ppt/slides/_rels/slide2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6.xml"/></Relationships>
</file>

<file path=ppt/slides/_rels/slide2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7.xml"/></Relationships>
</file>

<file path=ppt/slides/_rels/slide2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8.xml"/></Relationships>
</file>

<file path=ppt/slides/_rels/slide2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9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3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0.xml"/></Relationships>
</file>

<file path=ppt/slides/_rels/slide3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31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7.xml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93" name="Shape 9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4" name="Shape 94"/>
          <p:cNvPicPr preferRelativeResize="0"/>
          <p:nvPr>
            <p:ph idx="4294967295" type="ctrTitle"/>
          </p:nvPr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0" y="0"/>
            <a:ext cx="2254250" cy="2420937"/>
          </a:xfrm>
          <a:prstGeom prst="rect">
            <a:avLst/>
          </a:prstGeom>
          <a:noFill/>
          <a:ln>
            <a:noFill/>
          </a:ln>
        </p:spPr>
      </p:pic>
      <p:sp>
        <p:nvSpPr>
          <p:cNvPr id="95" name="Shape 95"/>
          <p:cNvSpPr txBox="1"/>
          <p:nvPr>
            <p:ph idx="4294967295" type="ctrTitle"/>
          </p:nvPr>
        </p:nvSpPr>
        <p:spPr>
          <a:xfrm>
            <a:off x="1403350" y="2346325"/>
            <a:ext cx="6697661" cy="86518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Tahoma"/>
              <a:buNone/>
            </a:pPr>
            <a:br>
              <a:rPr b="1" i="0" lang="en-US" sz="2400" u="sng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b="1" i="0" lang="en-US" sz="2400" u="sng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1" i="0" lang="en-US" sz="2800" u="none" cap="none" strike="noStrike">
                <a:solidFill>
                  <a:schemeClr val="dk1"/>
                </a:solidFill>
                <a:latin typeface="Tahoma"/>
                <a:ea typeface="Tahoma"/>
                <a:cs typeface="Tahoma"/>
                <a:sym typeface="Tahoma"/>
              </a:rPr>
              <a:t>AUDIÊNCIA PÚBLICA DA SAÚDE</a:t>
            </a:r>
            <a:br>
              <a:rPr b="1" i="0" lang="en-US" sz="2800" u="sng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b="1" i="0" lang="en-US" sz="2400" u="sng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br>
              <a:rPr b="1" i="0" lang="en-US" sz="2400" u="sng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</a:p>
        </p:txBody>
      </p:sp>
      <p:sp>
        <p:nvSpPr>
          <p:cNvPr id="96" name="Shape 96"/>
          <p:cNvSpPr txBox="1"/>
          <p:nvPr/>
        </p:nvSpPr>
        <p:spPr>
          <a:xfrm>
            <a:off x="755650" y="3429000"/>
            <a:ext cx="7704136" cy="31892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2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ANO 201</a:t>
            </a:r>
            <a:r>
              <a:rPr b="1" lang="en-US" sz="3200">
                <a:solidFill>
                  <a:schemeClr val="dk1"/>
                </a:solidFill>
              </a:rPr>
              <a:t>7</a:t>
            </a:r>
          </a:p>
          <a:p>
            <a:pPr indent="0" lvl="0" marL="0" marR="0" rtl="0" algn="l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1" i="0" sz="2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Lei Federal nº8.689/93</a:t>
            </a:r>
          </a:p>
          <a:p>
            <a:pPr indent="0" lvl="0" marL="0" marR="0" rtl="0" algn="r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0" i="0" lang="en-US" sz="20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Decreto nº1.651/95</a:t>
            </a:r>
          </a:p>
          <a:p>
            <a:pPr indent="0" lvl="0" marL="0" marR="0" rtl="0" algn="l">
              <a:lnSpc>
                <a:spcPct val="100000"/>
              </a:lnSpc>
              <a:spcBef>
                <a:spcPts val="900"/>
              </a:spcBef>
              <a:spcAft>
                <a:spcPts val="0"/>
              </a:spcAft>
              <a:buClr>
                <a:schemeClr val="lt1"/>
              </a:buClr>
              <a:buFont typeface="Arial"/>
              <a:buNone/>
            </a:pPr>
            <a:r>
              <a:t/>
            </a:r>
            <a:endParaRPr b="0" i="0" sz="1800" u="none" cap="none" strike="noStrik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indent="0" lvl="0" marL="0" marR="0" rtl="0" algn="ctr">
              <a:lnSpc>
                <a:spcPct val="100000"/>
              </a:lnSpc>
              <a:spcBef>
                <a:spcPts val="140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lang="en-US" sz="2800">
                <a:solidFill>
                  <a:schemeClr val="dk1"/>
                </a:solidFill>
              </a:rPr>
              <a:t>Maio</a:t>
            </a:r>
            <a:r>
              <a:rPr b="1" i="0" lang="en-US" sz="28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/2017 </a:t>
            </a:r>
          </a:p>
        </p:txBody>
      </p:sp>
      <p:sp>
        <p:nvSpPr>
          <p:cNvPr id="97" name="Shape 97"/>
          <p:cNvSpPr txBox="1"/>
          <p:nvPr/>
        </p:nvSpPr>
        <p:spPr>
          <a:xfrm>
            <a:off x="2195511" y="981075"/>
            <a:ext cx="5976936" cy="6413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ct val="25000"/>
              <a:buFont typeface="Arial"/>
              <a:buNone/>
            </a:pPr>
            <a:r>
              <a:rPr b="1" i="0" lang="en-US" sz="3600" u="none" cap="none" strike="noStrik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MUNICIPIO DE AMAPORÃ</a:t>
            </a:r>
          </a:p>
        </p:txBody>
      </p:sp>
    </p:spTree>
  </p:cSld>
  <p:clrMapOvr>
    <a:masterClrMapping/>
  </p:clrMapOvr>
  <p:transition spd="slow">
    <p:fade/>
  </p:transition>
  <p:timing>
    <p:tnLst>
      <p:par>
        <p:cTn dur="indefinite" nodeType="tmRoot" restart="never">
          <p:childTnLst>
            <p:seq concurrent="1" nextAc="seek">
              <p:cTn dur="indefinite" id="2" nodeType="mainSeq">
                <p:childTnLst>
                  <p:par>
                    <p:cTn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fill="hold">
                            <p:stCondLst>
                              <p:cond delay="0"/>
                            </p:stCondLst>
                            <p:childTnLst>
                              <p:par>
                                <p:cTn fill="hold" nodeType="withEffect" presetClass="entr" presetID="10" presetSubtype="0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filter="fade" transition="in">
                                      <p:cBhvr>
                                        <p:cTn dur="10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>
                  <p:tgtEl>
                    <p:sldTgt/>
                  </p:tgtEl>
                </p:cond>
              </p:prevCondLst>
              <p:nextCondLst>
                <p:cond evt="onNext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8" name="Shape 1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9" name="Shape 149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Demonstrativo de Produção de Saúde</a:t>
            </a: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– NIS II</a:t>
            </a:r>
          </a:p>
        </p:txBody>
      </p:sp>
      <p:sp>
        <p:nvSpPr>
          <p:cNvPr id="150" name="Shape 150"/>
          <p:cNvSpPr txBox="1"/>
          <p:nvPr>
            <p:ph idx="1" type="body"/>
          </p:nvPr>
        </p:nvSpPr>
        <p:spPr>
          <a:xfrm>
            <a:off x="1219200" y="1643061"/>
            <a:ext cx="7391399" cy="4757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2385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B7B7B7"/>
              </a:buClr>
              <a:buSzPct val="64285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Consulta Médica: 1</a:t>
            </a:r>
            <a:r>
              <a:rPr lang="en-US" sz="2800">
                <a:solidFill>
                  <a:schemeClr val="dk2"/>
                </a:solidFill>
              </a:rPr>
              <a:t>043</a:t>
            </a: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	</a:t>
            </a:r>
          </a:p>
          <a:p>
            <a:pPr indent="-32385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B7B7B7"/>
              </a:buClr>
              <a:buSzPct val="64285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Puericultura: 0</a:t>
            </a:r>
            <a:r>
              <a:rPr lang="en-US" sz="2800">
                <a:solidFill>
                  <a:schemeClr val="dk2"/>
                </a:solidFill>
              </a:rPr>
              <a:t>8</a:t>
            </a:r>
          </a:p>
          <a:p>
            <a:pPr indent="-32385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B7B7B7"/>
              </a:buClr>
              <a:buSzPct val="64285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Pré-Natal: 1</a:t>
            </a:r>
            <a:r>
              <a:rPr lang="en-US" sz="2800">
                <a:solidFill>
                  <a:schemeClr val="dk2"/>
                </a:solidFill>
              </a:rPr>
              <a:t>15</a:t>
            </a:r>
          </a:p>
          <a:p>
            <a:pPr indent="-32385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B7B7B7"/>
              </a:buClr>
              <a:buSzPct val="64285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Prevenção de Câncer de Útero: 1</a:t>
            </a:r>
            <a:r>
              <a:rPr lang="en-US" sz="2800">
                <a:solidFill>
                  <a:schemeClr val="dk2"/>
                </a:solidFill>
              </a:rPr>
              <a:t>2</a:t>
            </a:r>
          </a:p>
          <a:p>
            <a:pPr indent="-32385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B7B7B7"/>
              </a:buClr>
              <a:buSzPct val="64285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Diabetes: </a:t>
            </a:r>
            <a:r>
              <a:rPr lang="en-US" sz="2800">
                <a:solidFill>
                  <a:schemeClr val="dk2"/>
                </a:solidFill>
              </a:rPr>
              <a:t>49</a:t>
            </a:r>
          </a:p>
          <a:p>
            <a:pPr indent="-32385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B7B7B7"/>
              </a:buClr>
              <a:buSzPct val="64285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Hipertensão Arterial: </a:t>
            </a:r>
            <a:r>
              <a:rPr lang="en-US" sz="2800">
                <a:solidFill>
                  <a:schemeClr val="dk2"/>
                </a:solidFill>
              </a:rPr>
              <a:t>100</a:t>
            </a:r>
          </a:p>
          <a:p>
            <a:pPr indent="-32385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B7B7B7"/>
              </a:buClr>
              <a:buSzPct val="64285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Hanseníase: 04 </a:t>
            </a:r>
          </a:p>
          <a:p>
            <a:pPr indent="-32385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B7B7B7"/>
              </a:buClr>
              <a:buSzPct val="64285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Tuberculose: 01 </a:t>
            </a:r>
          </a:p>
          <a:p>
            <a:pPr indent="-32385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rgbClr val="B7B7B7"/>
              </a:buClr>
              <a:buSzPct val="64285"/>
              <a:buFont typeface="Noto Sans Symbols"/>
              <a:buChar char="●"/>
            </a:pPr>
            <a:r>
              <a:rPr lang="en-US" sz="2800">
                <a:solidFill>
                  <a:schemeClr val="dk2"/>
                </a:solidFill>
              </a:rPr>
              <a:t>puerpério (até 42 dias): 11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800" u="none" cap="none" strike="noStrik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 cap="none" strike="noStrik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400" u="none" cap="none" strike="noStrik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Fonte: SIAB</a:t>
            </a:r>
          </a:p>
        </p:txBody>
      </p:sp>
    </p:spTree>
  </p:cSld>
  <p:clrMapOvr>
    <a:masterClrMapping/>
  </p:clrMapOvr>
  <p:transition spd="slow">
    <p:fade/>
  </p:transition>
</p:sld>
</file>

<file path=ppt/slides/slide1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54" name="Shape 1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5" name="Shape 155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Encaminhamentos – NIS II</a:t>
            </a:r>
          </a:p>
        </p:txBody>
      </p:sp>
      <p:sp>
        <p:nvSpPr>
          <p:cNvPr id="156" name="Shape 156"/>
          <p:cNvSpPr txBox="1"/>
          <p:nvPr>
            <p:ph idx="1" type="body"/>
          </p:nvPr>
        </p:nvSpPr>
        <p:spPr>
          <a:xfrm>
            <a:off x="1219200" y="2276475"/>
            <a:ext cx="7391399" cy="412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85714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Atendimento Especializado: 291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Internação Hospitalar: 06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Urgência/Emergência: </a:t>
            </a:r>
            <a:r>
              <a:rPr lang="en-US">
                <a:solidFill>
                  <a:schemeClr val="dk2"/>
                </a:solidFill>
              </a:rPr>
              <a:t>00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Internação Domiciliar: </a:t>
            </a:r>
            <a:r>
              <a:rPr lang="en-US">
                <a:solidFill>
                  <a:schemeClr val="dk2"/>
                </a:solidFill>
              </a:rPr>
              <a:t>00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28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2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Fonte: SIAB</a:t>
            </a:r>
          </a:p>
        </p:txBody>
      </p:sp>
    </p:spTree>
  </p:cSld>
  <p:clrMapOvr>
    <a:masterClrMapping/>
  </p:clrMapOvr>
  <p:transition spd="slow">
    <p:fade/>
  </p:transition>
</p:sld>
</file>

<file path=ppt/slides/slide1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0" name="Shape 1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1" name="Shape 161"/>
          <p:cNvSpPr txBox="1"/>
          <p:nvPr>
            <p:ph type="title"/>
          </p:nvPr>
        </p:nvSpPr>
        <p:spPr>
          <a:xfrm>
            <a:off x="1366837" y="292100"/>
            <a:ext cx="7142161" cy="922337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Exames Complementares – NIS II</a:t>
            </a:r>
          </a:p>
        </p:txBody>
      </p:sp>
      <p:sp>
        <p:nvSpPr>
          <p:cNvPr id="162" name="Shape 162"/>
          <p:cNvSpPr txBox="1"/>
          <p:nvPr>
            <p:ph idx="1" type="body"/>
          </p:nvPr>
        </p:nvSpPr>
        <p:spPr>
          <a:xfrm>
            <a:off x="468312" y="1628775"/>
            <a:ext cx="8110537" cy="489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Patologia Clínica: </a:t>
            </a:r>
            <a:r>
              <a:rPr lang="en-US" sz="2400">
                <a:solidFill>
                  <a:schemeClr val="dk2"/>
                </a:solidFill>
              </a:rPr>
              <a:t>965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Raio X: </a:t>
            </a:r>
            <a:r>
              <a:rPr lang="en-US" sz="2400">
                <a:solidFill>
                  <a:schemeClr val="dk2"/>
                </a:solidFill>
              </a:rPr>
              <a:t>58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Ultra – som de Obstetrícia: 3</a:t>
            </a:r>
            <a:r>
              <a:rPr lang="en-US" sz="2400">
                <a:solidFill>
                  <a:schemeClr val="dk2"/>
                </a:solidFill>
              </a:rPr>
              <a:t>4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Outros Ultra – sons  e Exames: </a:t>
            </a:r>
            <a:r>
              <a:rPr lang="en-US" sz="2400">
                <a:solidFill>
                  <a:schemeClr val="dk2"/>
                </a:solidFill>
              </a:rPr>
              <a:t>127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1" i="0" sz="24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18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4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80000"/>
              </a:lnSpc>
              <a:spcBef>
                <a:spcPts val="2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Fonte: SIAB</a:t>
            </a:r>
          </a:p>
        </p:txBody>
      </p:sp>
    </p:spTree>
  </p:cSld>
  <p:clrMapOvr>
    <a:masterClrMapping/>
  </p:clrMapOvr>
  <p:transition spd="slow">
    <p:fade/>
  </p:transition>
</p:sld>
</file>

<file path=ppt/slides/slide1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66" name="Shape 1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7" name="Shape 167"/>
          <p:cNvSpPr txBox="1"/>
          <p:nvPr>
            <p:ph type="title"/>
          </p:nvPr>
        </p:nvSpPr>
        <p:spPr>
          <a:xfrm>
            <a:off x="1219200" y="201611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   PACS/PSF</a:t>
            </a:r>
            <a:b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Visitas Domiciliares – ESF II</a:t>
            </a:r>
          </a:p>
        </p:txBody>
      </p:sp>
      <p:graphicFrame>
        <p:nvGraphicFramePr>
          <p:cNvPr id="168" name="Shape 168"/>
          <p:cNvGraphicFramePr/>
          <p:nvPr/>
        </p:nvGraphicFramePr>
        <p:xfrm>
          <a:off x="428625" y="221456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{A90349B5-8DED-44EA-B4A0-10A60A858C6F}</a:tableStyleId>
              </a:tblPr>
              <a:tblGrid>
                <a:gridCol w="6162675"/>
                <a:gridCol w="1901825"/>
              </a:tblGrid>
              <a:tr h="5937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PROFISSIONAIS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TOTAL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2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Médico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39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2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Enfermeiro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82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23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Outros profissionais de nível superior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10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22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Profissionais de nível médio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415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2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ACS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10.392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37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TOTAL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10.938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169" name="Shape 169"/>
          <p:cNvSpPr txBox="1"/>
          <p:nvPr/>
        </p:nvSpPr>
        <p:spPr>
          <a:xfrm>
            <a:off x="7235825" y="6542087"/>
            <a:ext cx="1141411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94AD"/>
              </a:buClr>
              <a:buSzPct val="25000"/>
              <a:buFont typeface="Arial"/>
              <a:buNone/>
            </a:pPr>
            <a:r>
              <a:rPr b="0" i="0" lang="en-US" sz="1400" u="none" cap="none" strike="noStrike">
                <a:solidFill>
                  <a:srgbClr val="1D94AD"/>
                </a:solidFill>
                <a:latin typeface="Arial"/>
                <a:ea typeface="Arial"/>
                <a:cs typeface="Arial"/>
                <a:sym typeface="Arial"/>
              </a:rPr>
              <a:t>Fonte: SIAB</a:t>
            </a:r>
          </a:p>
        </p:txBody>
      </p:sp>
    </p:spTree>
  </p:cSld>
  <p:clrMapOvr>
    <a:masterClrMapping/>
  </p:clrMapOvr>
  <p:transition spd="slow">
    <p:fade/>
  </p:transition>
</p:sld>
</file>

<file path=ppt/slides/slide1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3" name="Shape 1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" name="Shape 174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Planejamento Familiar	 NIS II</a:t>
            </a:r>
            <a:r>
              <a:rPr b="0" i="0" lang="en-US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	</a:t>
            </a:r>
          </a:p>
        </p:txBody>
      </p:sp>
      <p:sp>
        <p:nvSpPr>
          <p:cNvPr id="175" name="Shape 175"/>
          <p:cNvSpPr txBox="1"/>
          <p:nvPr>
            <p:ph idx="1" type="body"/>
          </p:nvPr>
        </p:nvSpPr>
        <p:spPr>
          <a:xfrm>
            <a:off x="468312" y="1484312"/>
            <a:ext cx="8142286" cy="49164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6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Preservativos: </a:t>
            </a:r>
            <a:r>
              <a:rPr lang="en-US" sz="3600">
                <a:solidFill>
                  <a:schemeClr val="dk2"/>
                </a:solidFill>
              </a:rPr>
              <a:t>10.080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Anticoncepcionais: </a:t>
            </a:r>
            <a:r>
              <a:rPr lang="en-US" sz="3600">
                <a:solidFill>
                  <a:schemeClr val="dk2"/>
                </a:solidFill>
              </a:rPr>
              <a:t>1.020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DIU : 0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</a:p>
          <a:p>
            <a:pPr indent="-342900" lvl="0" marL="342900" marR="0" rtl="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Fonte: Programa DST/AIDS e</a:t>
            </a:r>
          </a:p>
          <a:p>
            <a:pPr indent="-342900" lvl="0" marL="342900" marR="0" rtl="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Planejamento Familiar</a:t>
            </a:r>
            <a:r>
              <a:rPr b="0" i="0" lang="en-US" sz="18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18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</p:sld>
</file>

<file path=ppt/slides/slide1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79" name="Shape 1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0" name="Shape 180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Vacinas</a:t>
            </a:r>
          </a:p>
        </p:txBody>
      </p:sp>
      <p:sp>
        <p:nvSpPr>
          <p:cNvPr id="181" name="Shape 181"/>
          <p:cNvSpPr txBox="1"/>
          <p:nvPr>
            <p:ph idx="1" type="body"/>
          </p:nvPr>
        </p:nvSpPr>
        <p:spPr>
          <a:xfrm>
            <a:off x="714375" y="1071562"/>
            <a:ext cx="7929561" cy="55721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BCG:  </a:t>
            </a:r>
            <a:r>
              <a:rPr lang="en-US" sz="2400">
                <a:solidFill>
                  <a:schemeClr val="dk2"/>
                </a:solidFill>
              </a:rPr>
              <a:t>3</a:t>
            </a: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3                         TETRA VIRAL - </a:t>
            </a:r>
            <a:r>
              <a:rPr lang="en-US" sz="2400">
                <a:solidFill>
                  <a:schemeClr val="dk2"/>
                </a:solidFill>
              </a:rPr>
              <a:t>32</a:t>
            </a: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Hepatite B:  </a:t>
            </a:r>
            <a:r>
              <a:rPr lang="en-US" sz="2400">
                <a:solidFill>
                  <a:schemeClr val="dk2"/>
                </a:solidFill>
              </a:rPr>
              <a:t>6</a:t>
            </a: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7                HEPATITE A – </a:t>
            </a:r>
            <a:r>
              <a:rPr lang="en-US" sz="2400">
                <a:solidFill>
                  <a:schemeClr val="dk2"/>
                </a:solidFill>
              </a:rPr>
              <a:t>31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DTPa – </a:t>
            </a:r>
            <a:r>
              <a:rPr lang="en-US" sz="2400">
                <a:solidFill>
                  <a:schemeClr val="dk2"/>
                </a:solidFill>
              </a:rPr>
              <a:t>36</a:t>
            </a: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                   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Anti Rábica –   06       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VTV: </a:t>
            </a:r>
            <a:r>
              <a:rPr lang="en-US" sz="2400">
                <a:solidFill>
                  <a:schemeClr val="dk2"/>
                </a:solidFill>
              </a:rPr>
              <a:t>66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DT adulto: </a:t>
            </a:r>
            <a:r>
              <a:rPr lang="en-US" sz="2400">
                <a:solidFill>
                  <a:schemeClr val="dk2"/>
                </a:solidFill>
              </a:rPr>
              <a:t>148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Febre Amarela:  1</a:t>
            </a:r>
            <a:r>
              <a:rPr lang="en-US" sz="2400">
                <a:solidFill>
                  <a:schemeClr val="dk2"/>
                </a:solidFill>
              </a:rPr>
              <a:t>97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Rotavírus: </a:t>
            </a:r>
            <a:r>
              <a:rPr lang="en-US" sz="2400">
                <a:solidFill>
                  <a:schemeClr val="dk2"/>
                </a:solidFill>
              </a:rPr>
              <a:t>45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DPT: </a:t>
            </a:r>
            <a:r>
              <a:rPr lang="en-US" sz="2400">
                <a:solidFill>
                  <a:schemeClr val="dk2"/>
                </a:solidFill>
              </a:rPr>
              <a:t>59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PNEUMO 10:  </a:t>
            </a:r>
            <a:r>
              <a:rPr lang="en-US" sz="2400">
                <a:solidFill>
                  <a:schemeClr val="dk2"/>
                </a:solidFill>
              </a:rPr>
              <a:t>96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Meningo: </a:t>
            </a:r>
            <a:r>
              <a:rPr lang="en-US" sz="2400">
                <a:solidFill>
                  <a:schemeClr val="dk2"/>
                </a:solidFill>
              </a:rPr>
              <a:t>155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VIP (Polio Inativa) – </a:t>
            </a:r>
            <a:r>
              <a:rPr lang="en-US" sz="2400">
                <a:solidFill>
                  <a:schemeClr val="dk2"/>
                </a:solidFill>
              </a:rPr>
              <a:t>100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Penta – </a:t>
            </a:r>
            <a:r>
              <a:rPr lang="en-US" sz="2400">
                <a:solidFill>
                  <a:schemeClr val="dk2"/>
                </a:solidFill>
              </a:rPr>
              <a:t>99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HPV - </a:t>
            </a:r>
            <a:r>
              <a:rPr lang="en-US" sz="2400">
                <a:solidFill>
                  <a:schemeClr val="dk2"/>
                </a:solidFill>
              </a:rPr>
              <a:t>90</a:t>
            </a:r>
          </a:p>
          <a:p>
            <a:pPr indent="-342900" lvl="0" marL="342900" marR="0" rtl="0" algn="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4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Fonte: API</a:t>
            </a:r>
          </a:p>
        </p:txBody>
      </p:sp>
    </p:spTree>
  </p:cSld>
  <p:clrMapOvr>
    <a:masterClrMapping/>
  </p:clrMapOvr>
  <p:transition spd="slow">
    <p:fade/>
  </p:transition>
</p:sld>
</file>

<file path=ppt/slides/slide1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85" name="Shape 1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6" name="Shape 186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Procedimentos Odontológicos – ESF – EQUIPE II Drª. Rebeca</a:t>
            </a:r>
          </a:p>
        </p:txBody>
      </p:sp>
      <p:sp>
        <p:nvSpPr>
          <p:cNvPr id="187" name="Shape 187"/>
          <p:cNvSpPr txBox="1"/>
          <p:nvPr>
            <p:ph idx="1" type="body"/>
          </p:nvPr>
        </p:nvSpPr>
        <p:spPr>
          <a:xfrm>
            <a:off x="1219200" y="1643061"/>
            <a:ext cx="7391399" cy="47577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/>
              <a:buChar char="•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Pacientes: </a:t>
            </a:r>
            <a:r>
              <a:rPr lang="en-US" sz="2800">
                <a:solidFill>
                  <a:schemeClr val="dk2"/>
                </a:solidFill>
              </a:rPr>
              <a:t>384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/>
              <a:buChar char="•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Atendimentos: 4</a:t>
            </a:r>
            <a:r>
              <a:rPr lang="en-US" sz="2800">
                <a:solidFill>
                  <a:schemeClr val="dk2"/>
                </a:solidFill>
              </a:rPr>
              <a:t>18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/>
              <a:buChar char="•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Nº de Escovações:  – incluindo as crianças da escola: </a:t>
            </a:r>
            <a:r>
              <a:rPr lang="en-US" sz="2800">
                <a:solidFill>
                  <a:schemeClr val="dk2"/>
                </a:solidFill>
              </a:rPr>
              <a:t>3.624</a:t>
            </a: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/>
              <a:buChar char="•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Nº de Restaurações: </a:t>
            </a:r>
            <a:r>
              <a:rPr lang="en-US" sz="2800">
                <a:solidFill>
                  <a:schemeClr val="dk2"/>
                </a:solidFill>
              </a:rPr>
              <a:t>298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/>
              <a:buChar char="•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Nº de pacientes encaminhados:  </a:t>
            </a:r>
            <a:r>
              <a:rPr lang="en-US" sz="2800">
                <a:solidFill>
                  <a:schemeClr val="dk2"/>
                </a:solidFill>
              </a:rPr>
              <a:t>63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/>
              <a:buChar char="•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Nº de pacientes – </a:t>
            </a: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término de tratamento: </a:t>
            </a:r>
            <a:r>
              <a:rPr lang="en-US" sz="2800">
                <a:solidFill>
                  <a:schemeClr val="dk2"/>
                </a:solidFill>
              </a:rPr>
              <a:t>3</a:t>
            </a: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4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Arial"/>
              <a:buChar char="•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Bochecho – Escola Menino	Jesus –  </a:t>
            </a:r>
            <a:r>
              <a:rPr lang="en-US" sz="2800">
                <a:solidFill>
                  <a:schemeClr val="dk2"/>
                </a:solidFill>
              </a:rPr>
              <a:t>3.240</a:t>
            </a:r>
          </a:p>
        </p:txBody>
      </p:sp>
    </p:spTree>
  </p:cSld>
  <p:clrMapOvr>
    <a:masterClrMapping/>
  </p:clrMapOvr>
  <p:transition spd="slow">
    <p:fade/>
  </p:transition>
</p:sld>
</file>

<file path=ppt/slides/slide1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1" name="Shape 1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2" name="Shape 192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PRODUÇÃO HOSPITALAR</a:t>
            </a:r>
          </a:p>
        </p:txBody>
      </p:sp>
      <p:sp>
        <p:nvSpPr>
          <p:cNvPr id="193" name="Shape 193"/>
          <p:cNvSpPr txBox="1"/>
          <p:nvPr>
            <p:ph idx="1" type="body"/>
          </p:nvPr>
        </p:nvSpPr>
        <p:spPr>
          <a:xfrm>
            <a:off x="1219200" y="1676400"/>
            <a:ext cx="739139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Consulta Simples: </a:t>
            </a:r>
            <a:r>
              <a:rPr lang="en-US" sz="2800">
                <a:solidFill>
                  <a:schemeClr val="dk2"/>
                </a:solidFill>
              </a:rPr>
              <a:t>1001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Consulta com Terapia (medicação): </a:t>
            </a:r>
            <a:r>
              <a:rPr lang="en-US" sz="2800">
                <a:solidFill>
                  <a:schemeClr val="dk2"/>
                </a:solidFill>
              </a:rPr>
              <a:t>2737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Consulta com observação de 08 a 24 horas: </a:t>
            </a:r>
            <a:r>
              <a:rPr lang="en-US" sz="2800">
                <a:solidFill>
                  <a:schemeClr val="dk2"/>
                </a:solidFill>
              </a:rPr>
              <a:t>95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Outros procedimentos: 1</a:t>
            </a:r>
            <a:r>
              <a:rPr lang="en-US" sz="2800">
                <a:solidFill>
                  <a:schemeClr val="dk2"/>
                </a:solidFill>
              </a:rPr>
              <a:t>202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(drenagem de abcesso, retirada de unha, verrugas, etc.)</a:t>
            </a: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</p:sld>
</file>

<file path=ppt/slides/slide1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97" name="Shape 19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8" name="Shape 198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Demonstrativo de Produção de Saúde</a:t>
            </a: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– Clínica da Mulher</a:t>
            </a:r>
          </a:p>
        </p:txBody>
      </p:sp>
      <p:sp>
        <p:nvSpPr>
          <p:cNvPr id="199" name="Shape 199"/>
          <p:cNvSpPr txBox="1"/>
          <p:nvPr>
            <p:ph idx="1" type="body"/>
          </p:nvPr>
        </p:nvSpPr>
        <p:spPr>
          <a:xfrm>
            <a:off x="1219200" y="2202911"/>
            <a:ext cx="7391400" cy="47577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Consulta Médica:</a:t>
            </a:r>
            <a:r>
              <a:rPr lang="en-US" sz="2800">
                <a:solidFill>
                  <a:schemeClr val="dk2"/>
                </a:solidFill>
              </a:rPr>
              <a:t>1324</a:t>
            </a: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	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Pré-Natal: </a:t>
            </a:r>
            <a:r>
              <a:rPr lang="en-US" sz="2800">
                <a:solidFill>
                  <a:schemeClr val="dk2"/>
                </a:solidFill>
              </a:rPr>
              <a:t>231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Prevenção de Câncer de Útero: </a:t>
            </a:r>
            <a:r>
              <a:rPr lang="en-US" sz="2800">
                <a:solidFill>
                  <a:schemeClr val="dk2"/>
                </a:solidFill>
              </a:rPr>
              <a:t>20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Diabetes:</a:t>
            </a:r>
            <a:r>
              <a:rPr lang="en-US" sz="2800">
                <a:solidFill>
                  <a:schemeClr val="dk2"/>
                </a:solidFill>
              </a:rPr>
              <a:t>70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Hipertensão Arterial:120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8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4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Fonte: SIAB</a:t>
            </a:r>
          </a:p>
        </p:txBody>
      </p:sp>
    </p:spTree>
  </p:cSld>
  <p:clrMapOvr>
    <a:masterClrMapping/>
  </p:clrMapOvr>
  <p:transition spd="slow">
    <p:fade/>
  </p:transition>
</p:sld>
</file>

<file path=ppt/slides/slide1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3" name="Shape 2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" name="Shape 204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Encaminhamentos – CLÍNICA DA MULHER</a:t>
            </a:r>
          </a:p>
        </p:txBody>
      </p:sp>
      <p:sp>
        <p:nvSpPr>
          <p:cNvPr id="205" name="Shape 205"/>
          <p:cNvSpPr txBox="1"/>
          <p:nvPr>
            <p:ph idx="1" type="body"/>
          </p:nvPr>
        </p:nvSpPr>
        <p:spPr>
          <a:xfrm>
            <a:off x="1219200" y="2276475"/>
            <a:ext cx="7391399" cy="41243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85714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Atendimento Especializado: </a:t>
            </a:r>
            <a:r>
              <a:rPr lang="en-US">
                <a:solidFill>
                  <a:schemeClr val="dk2"/>
                </a:solidFill>
              </a:rPr>
              <a:t>309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Internação Hospitalar: 0 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Urgência/Emergência:  0 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Internação Domiciliar:  0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28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80000"/>
              </a:lnSpc>
              <a:spcBef>
                <a:spcPts val="2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2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Fonte: SIAB</a:t>
            </a: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" name="Shape 102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Cronograma de Audiência</a:t>
            </a:r>
          </a:p>
        </p:txBody>
      </p:sp>
      <p:sp>
        <p:nvSpPr>
          <p:cNvPr id="103" name="Shape 103"/>
          <p:cNvSpPr txBox="1"/>
          <p:nvPr>
            <p:ph idx="1" type="body"/>
          </p:nvPr>
        </p:nvSpPr>
        <p:spPr>
          <a:xfrm>
            <a:off x="1219200" y="2382836"/>
            <a:ext cx="7391399" cy="4017961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Maio  de cada ano – 1º Quadrimestre.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Setembro  de cada ano – 2º Quadrimestre.</a:t>
            </a:r>
          </a:p>
          <a:p>
            <a:pPr indent="-342900" lvl="0" marL="342900" marR="0" rtl="0" algn="l">
              <a:lnSpc>
                <a:spcPct val="15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Janeiro  de cada ano – 3º Quadrimestre.</a:t>
            </a:r>
          </a:p>
        </p:txBody>
      </p:sp>
    </p:spTree>
  </p:cSld>
  <p:clrMapOvr>
    <a:masterClrMapping/>
  </p:clrMapOvr>
  <p:transition spd="slow">
    <p:fade/>
  </p:transition>
</p:sld>
</file>

<file path=ppt/slides/slide2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09" name="Shape 2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0" name="Shape 210"/>
          <p:cNvSpPr txBox="1"/>
          <p:nvPr>
            <p:ph type="title"/>
          </p:nvPr>
        </p:nvSpPr>
        <p:spPr>
          <a:xfrm>
            <a:off x="1219200" y="201611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   PACS/PSF</a:t>
            </a:r>
            <a:b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Visitas Domiciliares – </a:t>
            </a:r>
            <a:r>
              <a:rPr b="0" i="0" lang="en-US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CLÍNICA DA MULHER</a:t>
            </a:r>
          </a:p>
        </p:txBody>
      </p:sp>
      <p:graphicFrame>
        <p:nvGraphicFramePr>
          <p:cNvPr id="211" name="Shape 211"/>
          <p:cNvGraphicFramePr/>
          <p:nvPr/>
        </p:nvGraphicFramePr>
        <p:xfrm>
          <a:off x="428625" y="2214561"/>
          <a:ext cx="3000000" cy="3000000"/>
        </p:xfrm>
        <a:graphic>
          <a:graphicData uri="http://schemas.openxmlformats.org/drawingml/2006/table">
            <a:tbl>
              <a:tblPr>
                <a:noFill/>
                <a:tableStyleId>{A90349B5-8DED-44EA-B4A0-10A60A858C6F}</a:tableStyleId>
              </a:tblPr>
              <a:tblGrid>
                <a:gridCol w="6162675"/>
                <a:gridCol w="1901825"/>
              </a:tblGrid>
              <a:tr h="5937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PROFISSIONAIS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1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TOTAL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2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Médico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41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2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Enfermeiro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96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239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Outros profissionais de nível superior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13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722300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Profissionais de nível médio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6</a:t>
                      </a:r>
                      <a:r>
                        <a:rPr b="0" i="0" lang="en-US" sz="18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25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21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ACS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1800"/>
                        <a:t>15.364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  <a:tr h="593725"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l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b="0" i="0" lang="en-US" sz="2600" u="none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TOTAL</a:t>
                      </a:r>
                    </a:p>
                  </a:txBody>
                  <a:tcPr marT="0" marB="0" marR="0" marL="0">
                    <a:lnL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  <a:tc>
                  <a:txBody>
                    <a:bodyPr>
                      <a:noAutofit/>
                    </a:bodyPr>
                    <a:lstStyle/>
                    <a:p>
                      <a:pPr indent="0" lvl="0" marL="0" marR="0" rtl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2"/>
                        </a:buClr>
                        <a:buSzPct val="25000"/>
                        <a:buFont typeface="Tahoma"/>
                        <a:buNone/>
                      </a:pPr>
                      <a:r>
                        <a:rPr lang="en-US" sz="1800">
                          <a:solidFill>
                            <a:schemeClr val="dk2"/>
                          </a:solidFill>
                          <a:latin typeface="Tahoma"/>
                          <a:ea typeface="Tahoma"/>
                          <a:cs typeface="Tahoma"/>
                          <a:sym typeface="Tahoma"/>
                        </a:rPr>
                        <a:t>16.139</a:t>
                      </a:r>
                    </a:p>
                  </a:txBody>
                  <a:tcPr marT="0" marB="0" marR="0" marL="0">
                    <a:lnL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L>
                    <a:lnR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R>
                    <a:lnT cap="flat" cmpd="sng" w="12700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T>
                    <a:lnB cap="flat" cmpd="sng" w="28575">
                      <a:solidFill>
                        <a:schemeClr val="lt1"/>
                      </a:solidFill>
                      <a:prstDash val="solid"/>
                      <a:round/>
                      <a:headEnd len="med" w="med" type="none"/>
                      <a:tailEnd len="med" w="med" type="none"/>
                    </a:lnB>
                  </a:tcPr>
                </a:tc>
              </a:tr>
            </a:tbl>
          </a:graphicData>
        </a:graphic>
      </p:graphicFrame>
      <p:sp>
        <p:nvSpPr>
          <p:cNvPr id="212" name="Shape 212"/>
          <p:cNvSpPr txBox="1"/>
          <p:nvPr/>
        </p:nvSpPr>
        <p:spPr>
          <a:xfrm>
            <a:off x="7235825" y="6542087"/>
            <a:ext cx="1141411" cy="304799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0" lvl="0" marL="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1D94AD"/>
              </a:buClr>
              <a:buSzPct val="25000"/>
              <a:buFont typeface="Arial"/>
              <a:buNone/>
            </a:pPr>
            <a:r>
              <a:rPr b="0" i="0" lang="en-US" sz="1400" u="none" cap="none" strike="noStrike">
                <a:solidFill>
                  <a:srgbClr val="1D94AD"/>
                </a:solidFill>
                <a:latin typeface="Arial"/>
                <a:ea typeface="Arial"/>
                <a:cs typeface="Arial"/>
                <a:sym typeface="Arial"/>
              </a:rPr>
              <a:t>Fonte: SIAB</a:t>
            </a:r>
          </a:p>
        </p:txBody>
      </p:sp>
    </p:spTree>
  </p:cSld>
  <p:clrMapOvr>
    <a:masterClrMapping/>
  </p:clrMapOvr>
  <p:transition spd="slow">
    <p:fade/>
  </p:transition>
</p:sld>
</file>

<file path=ppt/slides/slide2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16" name="Shape 2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7" name="Shape 217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Planejamento Familiar	 - CLÍNICA DA MULHER</a:t>
            </a:r>
            <a:r>
              <a:rPr b="0" i="0" lang="en-US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	</a:t>
            </a:r>
          </a:p>
        </p:txBody>
      </p:sp>
      <p:sp>
        <p:nvSpPr>
          <p:cNvPr id="218" name="Shape 218"/>
          <p:cNvSpPr txBox="1"/>
          <p:nvPr>
            <p:ph idx="1" type="body"/>
          </p:nvPr>
        </p:nvSpPr>
        <p:spPr>
          <a:xfrm>
            <a:off x="468312" y="1484312"/>
            <a:ext cx="8142286" cy="49164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6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Preservativos:</a:t>
            </a:r>
            <a:r>
              <a:rPr lang="en-US" sz="3600">
                <a:solidFill>
                  <a:schemeClr val="dk2"/>
                </a:solidFill>
              </a:rPr>
              <a:t> 13.020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Anticoncepcionais: </a:t>
            </a:r>
            <a:r>
              <a:rPr lang="en-US" sz="3600">
                <a:solidFill>
                  <a:schemeClr val="dk2"/>
                </a:solidFill>
              </a:rPr>
              <a:t>1.152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DIU :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3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</a:p>
          <a:p>
            <a:pPr indent="-342900" lvl="0" marL="342900" marR="0" rtl="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Fonte: Programa DST/AIDS e</a:t>
            </a:r>
          </a:p>
          <a:p>
            <a:pPr indent="-342900" lvl="0" marL="342900" marR="0" rtl="0" algn="r">
              <a:lnSpc>
                <a:spcPct val="100000"/>
              </a:lnSpc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Planejamento Familiar</a:t>
            </a:r>
            <a:r>
              <a:rPr b="0" i="0" lang="en-US" sz="18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.</a:t>
            </a:r>
          </a:p>
          <a:p>
            <a:pPr indent="-342900" lvl="0" marL="342900" marR="0" rtl="0" algn="l">
              <a:spcBef>
                <a:spcPts val="3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18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</p:sld>
</file>

<file path=ppt/slides/slide2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2" name="Shape 22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3" name="Shape 223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1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Procedimentos Odontológicos – ESF – EQUIPE I – Dr. Rafael </a:t>
            </a:r>
          </a:p>
        </p:txBody>
      </p:sp>
      <p:sp>
        <p:nvSpPr>
          <p:cNvPr id="224" name="Shape 224"/>
          <p:cNvSpPr txBox="1"/>
          <p:nvPr>
            <p:ph idx="1" type="body"/>
          </p:nvPr>
        </p:nvSpPr>
        <p:spPr>
          <a:xfrm>
            <a:off x="827087" y="1714500"/>
            <a:ext cx="7783512" cy="468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lt1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Pacientes: </a:t>
            </a:r>
            <a:r>
              <a:rPr lang="en-US" sz="2800">
                <a:solidFill>
                  <a:schemeClr val="dk2"/>
                </a:solidFill>
              </a:rPr>
              <a:t>399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Atendimentos: </a:t>
            </a:r>
            <a:r>
              <a:rPr lang="en-US" sz="2800">
                <a:solidFill>
                  <a:schemeClr val="dk2"/>
                </a:solidFill>
              </a:rPr>
              <a:t>272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Nº de Escovações: </a:t>
            </a:r>
            <a:r>
              <a:rPr lang="en-US" sz="2800">
                <a:solidFill>
                  <a:schemeClr val="dk2"/>
                </a:solidFill>
              </a:rPr>
              <a:t>1.851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Nº de Restaurações: </a:t>
            </a:r>
            <a:r>
              <a:rPr lang="en-US" sz="2800">
                <a:solidFill>
                  <a:schemeClr val="dk2"/>
                </a:solidFill>
              </a:rPr>
              <a:t>519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Nº de pacientes encaminhados: </a:t>
            </a:r>
            <a:r>
              <a:rPr lang="en-US" sz="2800">
                <a:solidFill>
                  <a:schemeClr val="dk2"/>
                </a:solidFill>
              </a:rPr>
              <a:t>59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Nº de pacientes – término de tratamento:</a:t>
            </a:r>
            <a:r>
              <a:rPr lang="en-US" sz="2800">
                <a:solidFill>
                  <a:schemeClr val="dk2"/>
                </a:solidFill>
              </a:rPr>
              <a:t> 78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Prótese: 0</a:t>
            </a:r>
            <a:r>
              <a:rPr lang="en-US" sz="2800">
                <a:solidFill>
                  <a:schemeClr val="dk2"/>
                </a:solidFill>
              </a:rPr>
              <a:t>5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Gestantes: 0</a:t>
            </a:r>
            <a:r>
              <a:rPr lang="en-US" sz="2800">
                <a:solidFill>
                  <a:schemeClr val="dk2"/>
                </a:solidFill>
              </a:rPr>
              <a:t>1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Bochechos – Pré Esc. Menino Jesus – 1.216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32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32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32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32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32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</p:sld>
</file>

<file path=ppt/slides/slide2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28" name="Shape 2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9" name="Shape 229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Consultas Especialidade no CRE</a:t>
            </a:r>
            <a:r>
              <a:rPr b="0" i="0" lang="en-US" sz="40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  <a:r>
              <a:rPr b="1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- Consórcio</a:t>
            </a:r>
          </a:p>
        </p:txBody>
      </p:sp>
      <p:sp>
        <p:nvSpPr>
          <p:cNvPr id="230" name="Shape 230"/>
          <p:cNvSpPr txBox="1"/>
          <p:nvPr>
            <p:ph idx="1" type="body"/>
          </p:nvPr>
        </p:nvSpPr>
        <p:spPr>
          <a:xfrm>
            <a:off x="539750" y="1700211"/>
            <a:ext cx="807084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Nutricionista: </a:t>
            </a:r>
            <a:r>
              <a:rPr lang="en-US">
                <a:solidFill>
                  <a:schemeClr val="dk2"/>
                </a:solidFill>
              </a:rPr>
              <a:t>13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Angiologia: </a:t>
            </a:r>
            <a:r>
              <a:rPr lang="en-US">
                <a:solidFill>
                  <a:schemeClr val="dk2"/>
                </a:solidFill>
              </a:rPr>
              <a:t>00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Cirurgia Geral: </a:t>
            </a:r>
            <a:r>
              <a:rPr lang="en-US">
                <a:solidFill>
                  <a:schemeClr val="dk2"/>
                </a:solidFill>
              </a:rPr>
              <a:t>40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Cirurgia Pediátrica: 0</a:t>
            </a:r>
            <a:r>
              <a:rPr lang="en-US">
                <a:solidFill>
                  <a:schemeClr val="dk2"/>
                </a:solidFill>
              </a:rPr>
              <a:t>6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Oftalmologista: </a:t>
            </a:r>
            <a:r>
              <a:rPr lang="en-US">
                <a:solidFill>
                  <a:schemeClr val="dk2"/>
                </a:solidFill>
              </a:rPr>
              <a:t>98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Ortopedia: </a:t>
            </a:r>
            <a:r>
              <a:rPr lang="en-US">
                <a:solidFill>
                  <a:schemeClr val="dk2"/>
                </a:solidFill>
              </a:rPr>
              <a:t>78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Pediatria: 0</a:t>
            </a:r>
            <a:r>
              <a:rPr lang="en-US">
                <a:solidFill>
                  <a:schemeClr val="dk2"/>
                </a:solidFill>
              </a:rPr>
              <a:t>2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Endoscopia: 0</a:t>
            </a:r>
            <a:r>
              <a:rPr lang="en-US">
                <a:solidFill>
                  <a:schemeClr val="dk2"/>
                </a:solidFill>
              </a:rPr>
              <a:t>8</a:t>
            </a: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(Santa Casa)</a:t>
            </a:r>
          </a:p>
        </p:txBody>
      </p:sp>
    </p:spTree>
  </p:cSld>
  <p:clrMapOvr>
    <a:masterClrMapping/>
  </p:clrMapOvr>
  <p:transition spd="slow">
    <p:fade/>
  </p:transition>
</p:sld>
</file>

<file path=ppt/slides/slide2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34" name="Shape 2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" name="Shape 235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Consultas Especialidade no CRE</a:t>
            </a:r>
          </a:p>
        </p:txBody>
      </p:sp>
      <p:sp>
        <p:nvSpPr>
          <p:cNvPr id="236" name="Shape 236"/>
          <p:cNvSpPr txBox="1"/>
          <p:nvPr>
            <p:ph idx="1" type="body"/>
          </p:nvPr>
        </p:nvSpPr>
        <p:spPr>
          <a:xfrm>
            <a:off x="468312" y="1628775"/>
            <a:ext cx="8351836" cy="4895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Fisioterapia: </a:t>
            </a:r>
            <a:r>
              <a:rPr lang="en-US">
                <a:solidFill>
                  <a:schemeClr val="dk2"/>
                </a:solidFill>
              </a:rPr>
              <a:t>29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Mastologista: </a:t>
            </a:r>
            <a:r>
              <a:rPr lang="en-US">
                <a:solidFill>
                  <a:schemeClr val="dk2"/>
                </a:solidFill>
              </a:rPr>
              <a:t>12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Cardiologia: 65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Dermatologista: </a:t>
            </a:r>
            <a:r>
              <a:rPr lang="en-US">
                <a:solidFill>
                  <a:schemeClr val="dk2"/>
                </a:solidFill>
              </a:rPr>
              <a:t>42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Endocrinologista: </a:t>
            </a:r>
            <a:r>
              <a:rPr lang="en-US">
                <a:solidFill>
                  <a:schemeClr val="dk2"/>
                </a:solidFill>
              </a:rPr>
              <a:t>36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Gastrologista: </a:t>
            </a:r>
            <a:r>
              <a:rPr lang="en-US">
                <a:solidFill>
                  <a:schemeClr val="dk2"/>
                </a:solidFill>
              </a:rPr>
              <a:t>45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Hematologista: </a:t>
            </a:r>
            <a:r>
              <a:rPr lang="en-US">
                <a:solidFill>
                  <a:schemeClr val="dk2"/>
                </a:solidFill>
              </a:rPr>
              <a:t>4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Nefrologista:5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Neurologista: </a:t>
            </a:r>
            <a:r>
              <a:rPr lang="en-US">
                <a:solidFill>
                  <a:schemeClr val="dk2"/>
                </a:solidFill>
              </a:rPr>
              <a:t>19</a:t>
            </a:r>
          </a:p>
        </p:txBody>
      </p:sp>
    </p:spTree>
  </p:cSld>
  <p:clrMapOvr>
    <a:masterClrMapping/>
  </p:clrMapOvr>
  <p:transition spd="slow">
    <p:fade/>
  </p:transition>
</p:sld>
</file>

<file path=ppt/slides/slide2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0" name="Shape 2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1" name="Shape 241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Consultas Especialidade no CRE</a:t>
            </a:r>
          </a:p>
        </p:txBody>
      </p:sp>
      <p:sp>
        <p:nvSpPr>
          <p:cNvPr id="242" name="Shape 242"/>
          <p:cNvSpPr txBox="1"/>
          <p:nvPr>
            <p:ph idx="1" type="body"/>
          </p:nvPr>
        </p:nvSpPr>
        <p:spPr>
          <a:xfrm>
            <a:off x="395287" y="1196975"/>
            <a:ext cx="8215312" cy="5203824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Urologista: 13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Reumatologista: 1</a:t>
            </a:r>
            <a:r>
              <a:rPr lang="en-US">
                <a:solidFill>
                  <a:schemeClr val="dk2"/>
                </a:solidFill>
              </a:rPr>
              <a:t>8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Psiquiatria: </a:t>
            </a:r>
            <a:r>
              <a:rPr lang="en-US">
                <a:solidFill>
                  <a:schemeClr val="dk2"/>
                </a:solidFill>
              </a:rPr>
              <a:t>68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Otorrinolaringologista: </a:t>
            </a:r>
            <a:r>
              <a:rPr lang="en-US">
                <a:solidFill>
                  <a:schemeClr val="dk2"/>
                </a:solidFill>
              </a:rPr>
              <a:t>43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Psicologia: 0</a:t>
            </a:r>
            <a:r>
              <a:rPr lang="en-US">
                <a:solidFill>
                  <a:schemeClr val="dk2"/>
                </a:solidFill>
              </a:rPr>
              <a:t>4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Audiometria: 0</a:t>
            </a:r>
            <a:r>
              <a:rPr lang="en-US">
                <a:solidFill>
                  <a:schemeClr val="dk2"/>
                </a:solidFill>
              </a:rPr>
              <a:t>4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USG Abdomen total: 0</a:t>
            </a:r>
            <a:r>
              <a:rPr lang="en-US">
                <a:solidFill>
                  <a:schemeClr val="dk2"/>
                </a:solidFill>
              </a:rPr>
              <a:t>4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USG Mama: 0</a:t>
            </a:r>
            <a:r>
              <a:rPr lang="en-US">
                <a:solidFill>
                  <a:schemeClr val="dk2"/>
                </a:solidFill>
              </a:rPr>
              <a:t>3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Ginecologista: 0</a:t>
            </a:r>
            <a:r>
              <a:rPr lang="en-US">
                <a:solidFill>
                  <a:schemeClr val="dk2"/>
                </a:solidFill>
              </a:rPr>
              <a:t>9</a:t>
            </a:r>
          </a:p>
        </p:txBody>
      </p:sp>
    </p:spTree>
  </p:cSld>
  <p:clrMapOvr>
    <a:masterClrMapping/>
  </p:clrMapOvr>
  <p:transition spd="slow">
    <p:fade/>
  </p:transition>
</p:sld>
</file>

<file path=ppt/slides/slide2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46" name="Shape 2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7" name="Shape 247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1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Consultas Especialidade no CRE</a:t>
            </a:r>
          </a:p>
        </p:txBody>
      </p:sp>
      <p:sp>
        <p:nvSpPr>
          <p:cNvPr id="248" name="Shape 248"/>
          <p:cNvSpPr txBox="1"/>
          <p:nvPr>
            <p:ph idx="1" type="body"/>
          </p:nvPr>
        </p:nvSpPr>
        <p:spPr>
          <a:xfrm>
            <a:off x="0" y="1268412"/>
            <a:ext cx="9144000" cy="5589586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USG Próstata: 0</a:t>
            </a:r>
            <a:r>
              <a:rPr lang="en-US" sz="2800">
                <a:solidFill>
                  <a:schemeClr val="dk2"/>
                </a:solidFill>
              </a:rPr>
              <a:t>3</a:t>
            </a: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                         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USG Tireóide: 0</a:t>
            </a:r>
            <a:r>
              <a:rPr lang="en-US" sz="2800">
                <a:solidFill>
                  <a:schemeClr val="dk2"/>
                </a:solidFill>
              </a:rPr>
              <a:t>2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USG Vias Urinarias: 0</a:t>
            </a:r>
            <a:r>
              <a:rPr lang="en-US" sz="2800">
                <a:solidFill>
                  <a:schemeClr val="dk2"/>
                </a:solidFill>
              </a:rPr>
              <a:t>3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USG Ginecológico: </a:t>
            </a:r>
            <a:r>
              <a:rPr lang="en-US" sz="2800">
                <a:solidFill>
                  <a:schemeClr val="dk2"/>
                </a:solidFill>
              </a:rPr>
              <a:t>00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Mamografia: -</a:t>
            </a: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10 a 49 anos: 1</a:t>
            </a:r>
            <a:r>
              <a:rPr lang="en-US" sz="2400">
                <a:solidFill>
                  <a:schemeClr val="dk2"/>
                </a:solidFill>
              </a:rPr>
              <a:t>5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                    -50 a 69 anos: </a:t>
            </a:r>
            <a:r>
              <a:rPr lang="en-US" sz="2400">
                <a:solidFill>
                  <a:schemeClr val="dk2"/>
                </a:solidFill>
              </a:rPr>
              <a:t>17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                    -70 anos ou mais: 01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Fonoaudióloga: 0</a:t>
            </a:r>
            <a:r>
              <a:rPr lang="en-US" sz="2800">
                <a:solidFill>
                  <a:schemeClr val="dk2"/>
                </a:solidFill>
              </a:rPr>
              <a:t>5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RX: </a:t>
            </a:r>
            <a:r>
              <a:rPr lang="en-US" sz="2800">
                <a:solidFill>
                  <a:schemeClr val="dk2"/>
                </a:solidFill>
              </a:rPr>
              <a:t>60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Postectomia: </a:t>
            </a:r>
            <a:r>
              <a:rPr lang="en-US" sz="2800">
                <a:solidFill>
                  <a:schemeClr val="dk2"/>
                </a:solidFill>
              </a:rPr>
              <a:t>00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1" i="0" lang="en-US" sz="28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TOTAL DE CONSULTAS NO CRE: 774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1" i="0" sz="2800" u="sng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spcBef>
                <a:spcPts val="56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1" i="0" sz="2800" u="sng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</p:sld>
</file>

<file path=ppt/slides/slide2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2" name="Shape 25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3" name="Shape 253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Demonstrativo de Natalidade e Mortalidade Infantil</a:t>
            </a:r>
          </a:p>
        </p:txBody>
      </p:sp>
      <p:sp>
        <p:nvSpPr>
          <p:cNvPr id="254" name="Shape 254"/>
          <p:cNvSpPr txBox="1"/>
          <p:nvPr>
            <p:ph idx="1" type="body"/>
          </p:nvPr>
        </p:nvSpPr>
        <p:spPr>
          <a:xfrm>
            <a:off x="1187450" y="2420936"/>
            <a:ext cx="7391399" cy="40132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Nascidos em Amaporã: 00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Nascidos em Paranavaí: 04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1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Nascidos em Loanda: 1</a:t>
            </a:r>
            <a:r>
              <a:rPr lang="en-US">
                <a:solidFill>
                  <a:schemeClr val="dk2"/>
                </a:solidFill>
              </a:rPr>
              <a:t>4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Nascidos em Sanrandi: 0</a:t>
            </a:r>
            <a:r>
              <a:rPr lang="en-US">
                <a:solidFill>
                  <a:schemeClr val="dk2"/>
                </a:solidFill>
              </a:rPr>
              <a:t>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1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Natimorto: 00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Óbito Infantil: 00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32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Fonte: Sim e Sinasc</a:t>
            </a:r>
          </a:p>
        </p:txBody>
      </p:sp>
    </p:spTree>
  </p:cSld>
  <p:clrMapOvr>
    <a:masterClrMapping/>
  </p:clrMapOvr>
  <p:transition spd="slow">
    <p:fade/>
  </p:transition>
</p:sld>
</file>

<file path=ppt/slides/slide2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58" name="Shape 2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9" name="Shape 259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Óbitos de Mulheres em Idade Fértil</a:t>
            </a:r>
          </a:p>
        </p:txBody>
      </p:sp>
      <p:sp>
        <p:nvSpPr>
          <p:cNvPr id="260" name="Shape 260"/>
          <p:cNvSpPr txBox="1"/>
          <p:nvPr>
            <p:ph idx="1" type="body"/>
          </p:nvPr>
        </p:nvSpPr>
        <p:spPr>
          <a:xfrm>
            <a:off x="1219200" y="2468561"/>
            <a:ext cx="7391399" cy="393223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Óbitos: </a:t>
            </a:r>
            <a:r>
              <a:rPr lang="en-US">
                <a:solidFill>
                  <a:schemeClr val="dk2"/>
                </a:solidFill>
              </a:rPr>
              <a:t>00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32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l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9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400" u="none">
                <a:solidFill>
                  <a:srgbClr val="1D94AD"/>
                </a:solidFill>
                <a:latin typeface="Tahoma"/>
                <a:ea typeface="Tahoma"/>
                <a:cs typeface="Tahoma"/>
                <a:sym typeface="Tahoma"/>
              </a:rPr>
              <a:t>Fonte: SIM</a:t>
            </a:r>
          </a:p>
        </p:txBody>
      </p:sp>
    </p:spTree>
  </p:cSld>
  <p:clrMapOvr>
    <a:masterClrMapping/>
  </p:clrMapOvr>
  <p:transition spd="slow">
    <p:fade/>
  </p:transition>
</p:sld>
</file>

<file path=ppt/slides/slide2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64" name="Shape 2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5" name="Shape 265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Atividades da </a:t>
            </a:r>
            <a:b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Vigilância Sanitária</a:t>
            </a:r>
          </a:p>
        </p:txBody>
      </p:sp>
      <p:sp>
        <p:nvSpPr>
          <p:cNvPr id="266" name="Shape 266"/>
          <p:cNvSpPr txBox="1"/>
          <p:nvPr>
            <p:ph idx="1" type="body"/>
          </p:nvPr>
        </p:nvSpPr>
        <p:spPr>
          <a:xfrm>
            <a:off x="323850" y="1484312"/>
            <a:ext cx="8604249" cy="51117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2400" u="none">
              <a:solidFill>
                <a:srgbClr val="23A4A7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228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CCCCCC"/>
              </a:buClr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Visitas nos comércios de gêneros alimentícios: 10</a:t>
            </a:r>
            <a:r>
              <a:rPr lang="en-US" sz="2400">
                <a:solidFill>
                  <a:schemeClr val="dk2"/>
                </a:solidFill>
              </a:rPr>
              <a:t>8</a:t>
            </a:r>
          </a:p>
          <a:p>
            <a:pPr indent="-228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CCCCCC"/>
              </a:buClr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Medições de teor de cloro residencial: </a:t>
            </a:r>
            <a:r>
              <a:rPr lang="en-US" sz="2400">
                <a:solidFill>
                  <a:schemeClr val="dk2"/>
                </a:solidFill>
              </a:rPr>
              <a:t>36</a:t>
            </a:r>
          </a:p>
          <a:p>
            <a:pPr indent="-228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CCCCCC"/>
              </a:buClr>
              <a:buFont typeface="Noto Sans Symbols"/>
              <a:buChar char="●"/>
            </a:pPr>
            <a:r>
              <a:rPr lang="en-US" sz="2400">
                <a:solidFill>
                  <a:schemeClr val="dk2"/>
                </a:solidFill>
              </a:rPr>
              <a:t>Análise de turbidez na água, em área urbana e rural: 56</a:t>
            </a:r>
          </a:p>
          <a:p>
            <a:pPr indent="-228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CCCCCC"/>
              </a:buClr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Visitas no programa Leite das Crianças: </a:t>
            </a:r>
            <a:r>
              <a:rPr lang="en-US" sz="2400">
                <a:solidFill>
                  <a:schemeClr val="dk2"/>
                </a:solidFill>
              </a:rPr>
              <a:t>20</a:t>
            </a:r>
          </a:p>
          <a:p>
            <a:pPr indent="-228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CCCCCC"/>
              </a:buClr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Atendimento de reclamações residenciais: 10</a:t>
            </a:r>
          </a:p>
          <a:p>
            <a:pPr indent="-228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CCCCCC"/>
              </a:buClr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Visitas nas Farmácias: </a:t>
            </a:r>
            <a:r>
              <a:rPr lang="en-US" sz="2400">
                <a:solidFill>
                  <a:schemeClr val="dk2"/>
                </a:solidFill>
              </a:rPr>
              <a:t>12</a:t>
            </a:r>
          </a:p>
          <a:p>
            <a:pPr indent="-228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CCCCCC"/>
              </a:buClr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Visitas em salões de beleza: </a:t>
            </a:r>
            <a:r>
              <a:rPr lang="en-US" sz="2400">
                <a:solidFill>
                  <a:schemeClr val="dk2"/>
                </a:solidFill>
              </a:rPr>
              <a:t>12</a:t>
            </a: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</a:t>
            </a:r>
          </a:p>
          <a:p>
            <a:pPr indent="-228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CCCCCC"/>
              </a:buClr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Coleta de água enviadas para CRE:</a:t>
            </a:r>
            <a:r>
              <a:rPr b="1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lang="en-US" sz="2400">
                <a:solidFill>
                  <a:schemeClr val="dk2"/>
                </a:solidFill>
              </a:rPr>
              <a:t>56</a:t>
            </a:r>
          </a:p>
          <a:p>
            <a:pPr indent="-228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rgbClr val="CCCCCC"/>
              </a:buClr>
              <a:buFont typeface="Noto Sans Symbols"/>
              <a:buChar char="●"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Atividade realizadas na captura e animais domésticos e peçonhentos: 0</a:t>
            </a:r>
            <a:r>
              <a:rPr lang="en-US" sz="2400">
                <a:solidFill>
                  <a:schemeClr val="dk2"/>
                </a:solidFill>
              </a:rPr>
              <a:t>4</a:t>
            </a:r>
          </a:p>
          <a:p>
            <a:pPr indent="-342900" lvl="0" marL="342900" marR="0" rtl="0" algn="r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1400" u="non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r">
              <a:lnSpc>
                <a:spcPct val="80000"/>
              </a:lnSpc>
              <a:spcBef>
                <a:spcPts val="2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1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Fonte: Relatório VISA.</a:t>
            </a:r>
          </a:p>
        </p:txBody>
      </p:sp>
    </p:spTree>
  </p:cSld>
  <p:clrMapOvr>
    <a:masterClrMapping/>
  </p:clrMapOvr>
  <p:transition spd="slow">
    <p:fade/>
  </p:transition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07" name="Shape 10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Shape 108"/>
          <p:cNvSpPr txBox="1"/>
          <p:nvPr>
            <p:ph type="title"/>
          </p:nvPr>
        </p:nvSpPr>
        <p:spPr>
          <a:xfrm>
            <a:off x="539750" y="278130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6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Rede de Serviços</a:t>
            </a:r>
          </a:p>
        </p:txBody>
      </p:sp>
    </p:spTree>
  </p:cSld>
  <p:clrMapOvr>
    <a:masterClrMapping/>
  </p:clrMapOvr>
  <p:transition spd="slow">
    <p:fade/>
  </p:transition>
</p:sld>
</file>

<file path=ppt/slides/slide3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0" name="Shape 2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" name="Shape 271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3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Programa de Controle da Febre Amarela e Dengue</a:t>
            </a:r>
          </a:p>
        </p:txBody>
      </p:sp>
      <p:sp>
        <p:nvSpPr>
          <p:cNvPr id="272" name="Shape 272"/>
          <p:cNvSpPr txBox="1"/>
          <p:nvPr>
            <p:ph idx="1" type="body"/>
          </p:nvPr>
        </p:nvSpPr>
        <p:spPr>
          <a:xfrm>
            <a:off x="1116012" y="1285875"/>
            <a:ext cx="7391399" cy="502285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Visitas de Inspeção geral: 4663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- Residência: 3409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- Comércio: 336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- Terrenos Baldio: 574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- Pontos Estratégicos: 88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- Outros:  (igrejas, escolas, clubes, etc): 88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OBS: Total de Visitas de Inspeção no distrito Nordestina: 256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Números de Casos Notificados de Dengue: </a:t>
            </a:r>
          </a:p>
          <a:p>
            <a:pPr indent="-342900" lvl="0" marL="342900" marR="0" rtl="0" algn="l">
              <a:lnSpc>
                <a:spcPct val="9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Números de Casos confirmados de Dengue: </a:t>
            </a:r>
            <a:r>
              <a:rPr b="1" i="0" lang="en-US" sz="24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</a:p>
        </p:txBody>
      </p:sp>
    </p:spTree>
  </p:cSld>
  <p:clrMapOvr>
    <a:masterClrMapping/>
  </p:clrMapOvr>
  <p:transition spd="slow">
    <p:fade/>
  </p:transition>
</p:sld>
</file>

<file path=ppt/slides/slide3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276" name="Shape 2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7" name="Shape 277"/>
          <p:cNvSpPr txBox="1"/>
          <p:nvPr>
            <p:ph idx="1" type="body"/>
          </p:nvPr>
        </p:nvSpPr>
        <p:spPr>
          <a:xfrm>
            <a:off x="1143000" y="785812"/>
            <a:ext cx="7391399" cy="540067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2800" u="non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342900" lvl="0" marL="342900" marR="0" rtl="0" algn="ctr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1" lang="en-US" sz="6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OBRIGADO </a:t>
            </a:r>
          </a:p>
          <a:p>
            <a:pPr indent="-342900" lvl="0" marL="342900" marR="0" rtl="0" algn="ctr">
              <a:lnSpc>
                <a:spcPct val="100000"/>
              </a:lnSpc>
              <a:spcBef>
                <a:spcPts val="132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1" i="1" lang="en-US" sz="6600" u="non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PELA PARTICIPAÇÃO</a:t>
            </a:r>
          </a:p>
        </p:txBody>
      </p:sp>
    </p:spTree>
  </p:cSld>
  <p:clrMapOvr>
    <a:masterClrMapping/>
  </p:clrMapOvr>
  <p:transition spd="slow">
    <p:fade/>
  </p:transition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2"/>
              </a:buClr>
              <a:buSzPct val="25000"/>
              <a:buFont typeface="Tahoma"/>
              <a:buNone/>
            </a:pPr>
            <a:br>
              <a:rPr b="0" i="0" lang="en-US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400" u="none" cap="none" strike="noStrike">
                <a:solidFill>
                  <a:schemeClr val="lt2"/>
                </a:solidFill>
                <a:latin typeface="Tahoma"/>
                <a:ea typeface="Tahoma"/>
                <a:cs typeface="Tahoma"/>
                <a:sym typeface="Tahoma"/>
              </a:rPr>
              <a:t> </a:t>
            </a: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Unidades Básicas de Saúde.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1219200" y="1676400"/>
            <a:ext cx="739139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609600" lvl="0" marL="6096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lt1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609600" lvl="0" marL="609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AutoNum type="arabicPeriod"/>
            </a:pPr>
            <a:r>
              <a:rPr b="0" i="0" lang="en-US" sz="3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Sede do Município: Unidade Central.</a:t>
            </a:r>
          </a:p>
          <a:p>
            <a:pPr indent="-609600" lvl="0" marL="609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609600" lvl="0" marL="609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AutoNum type="arabicPeriod"/>
            </a:pPr>
            <a:r>
              <a:rPr b="0" i="0" lang="en-US" sz="3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Distrito de Nordestina: Unidade Descentralizada.</a:t>
            </a:r>
          </a:p>
          <a:p>
            <a:pPr indent="-609600" lvl="0" marL="609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3200" u="none" cap="none" strike="noStrik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  <a:p>
            <a:pPr indent="-609600" lvl="0" marL="6096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AutoNum type="arabicPeriod"/>
            </a:pPr>
            <a:r>
              <a:rPr b="0" i="0" lang="en-US" sz="3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Sede do Município: Unidade Saúde da Família.</a:t>
            </a:r>
          </a:p>
        </p:txBody>
      </p:sp>
    </p:spTree>
  </p:cSld>
  <p:clrMapOvr>
    <a:masterClrMapping/>
  </p:clrMapOvr>
  <p:transition spd="slow">
    <p:fade/>
  </p:transition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1219200" y="478975"/>
            <a:ext cx="7391400" cy="10668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lvl="0">
              <a:spcBef>
                <a:spcPts val="0"/>
              </a:spcBef>
              <a:buNone/>
            </a:pPr>
            <a:r>
              <a:rPr lang="en-US" sz="4000">
                <a:solidFill>
                  <a:schemeClr val="dk1"/>
                </a:solidFill>
              </a:rPr>
              <a:t>Assistência a saúde</a:t>
            </a:r>
          </a:p>
          <a:p>
            <a:pPr lvl="0" rtl="0">
              <a:spcBef>
                <a:spcPts val="0"/>
              </a:spcBef>
              <a:buClr>
                <a:schemeClr val="dk1"/>
              </a:buClr>
              <a:buSzPct val="25000"/>
              <a:buFont typeface="Tahoma"/>
              <a:buNone/>
            </a:pPr>
            <a:r>
              <a:rPr lang="en-US">
                <a:solidFill>
                  <a:schemeClr val="dk1"/>
                </a:solidFill>
              </a:rPr>
              <a:t>CLÍNICA DA MULHER</a:t>
            </a:r>
            <a:r>
              <a:rPr lang="en-US" sz="4000">
                <a:solidFill>
                  <a:schemeClr val="dk1"/>
                </a:solidFill>
              </a:rPr>
              <a:t> </a:t>
            </a:r>
            <a:br>
              <a:rPr lang="en-US" sz="4000">
                <a:solidFill>
                  <a:schemeClr val="dk1"/>
                </a:solidFill>
              </a:rPr>
            </a:br>
            <a:r>
              <a:rPr lang="en-US" sz="4000">
                <a:solidFill>
                  <a:schemeClr val="dk1"/>
                </a:solidFill>
              </a:rPr>
              <a:t> 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1328050" y="1800825"/>
            <a:ext cx="7391400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19050" lvl="0" rtl="0">
              <a:lnSpc>
                <a:spcPct val="80000"/>
              </a:lnSpc>
              <a:spcBef>
                <a:spcPts val="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Médicos: 01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Enfermeira: 01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Auxiliares de enfermagem: 01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Tec. saúde bucal: 01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Auxiliar saúde bucal: 01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Auxiliar de serviços gerais: 01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Recepcionista: 01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Estagiário de Enfermagem: 01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Estagiário da recepção: 02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Diretora da UBS: 01</a:t>
            </a:r>
          </a:p>
          <a:p>
            <a:pPr indent="-19050" lvl="0" rtl="0">
              <a:lnSpc>
                <a:spcPct val="80000"/>
              </a:lnSpc>
              <a:spcBef>
                <a:spcPts val="560"/>
              </a:spcBef>
              <a:buClr>
                <a:srgbClr val="B7B7B7"/>
              </a:buClr>
              <a:buSzPct val="100000"/>
            </a:pPr>
            <a:r>
              <a:rPr lang="en-US" sz="2400">
                <a:solidFill>
                  <a:schemeClr val="dk1"/>
                </a:solidFill>
              </a:rPr>
              <a:t>ACS: 07</a:t>
            </a:r>
          </a:p>
          <a:p>
            <a:pPr indent="-342900" lvl="0" marL="342900" marR="0" rtl="0" algn="l"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2400" u="none" cap="none" strike="noStrike">
              <a:solidFill>
                <a:srgbClr val="1D94AD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24" name="Shape 12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5" name="Shape 125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Assistência a saúde </a:t>
            </a:r>
            <a:b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NIS II</a:t>
            </a:r>
          </a:p>
        </p:txBody>
      </p:sp>
      <p:sp>
        <p:nvSpPr>
          <p:cNvPr id="126" name="Shape 126"/>
          <p:cNvSpPr txBox="1"/>
          <p:nvPr>
            <p:ph idx="1" type="body"/>
          </p:nvPr>
        </p:nvSpPr>
        <p:spPr>
          <a:xfrm>
            <a:off x="1219200" y="1676400"/>
            <a:ext cx="739139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6195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Médicos: 01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Enfermeira: 01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Auxiliares de enfermagem: 0</a:t>
            </a:r>
            <a:r>
              <a:rPr lang="en-US" sz="2400">
                <a:solidFill>
                  <a:schemeClr val="dk2"/>
                </a:solidFill>
              </a:rPr>
              <a:t>4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Auxiliar de serviços gerais: 01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Recepcionista: 0</a:t>
            </a:r>
            <a:r>
              <a:rPr lang="en-US" sz="2400">
                <a:solidFill>
                  <a:schemeClr val="dk2"/>
                </a:solidFill>
              </a:rPr>
              <a:t>1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Estagiário de Enfermagem: 01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Farmacêuticos: 0</a:t>
            </a:r>
            <a:r>
              <a:rPr lang="en-US" sz="2400">
                <a:solidFill>
                  <a:schemeClr val="dk2"/>
                </a:solidFill>
              </a:rPr>
              <a:t>1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b="0" i="0" lang="en-US" sz="2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Atendente de Farmácia: 0</a:t>
            </a:r>
            <a:r>
              <a:rPr lang="en-US" sz="2400">
                <a:solidFill>
                  <a:schemeClr val="dk2"/>
                </a:solidFill>
              </a:rPr>
              <a:t>1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lang="en-US" sz="2400">
                <a:solidFill>
                  <a:schemeClr val="dk2"/>
                </a:solidFill>
              </a:rPr>
              <a:t>Estagiário da recepção: 01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lang="en-US" sz="2400">
                <a:solidFill>
                  <a:schemeClr val="dk2"/>
                </a:solidFill>
              </a:rPr>
              <a:t>Diretora da UBS: 01</a:t>
            </a:r>
          </a:p>
          <a:p>
            <a:pPr indent="-361950" lvl="0" marL="342900" marR="0" rtl="0" algn="l">
              <a:lnSpc>
                <a:spcPct val="80000"/>
              </a:lnSpc>
              <a:spcBef>
                <a:spcPts val="560"/>
              </a:spcBef>
              <a:spcAft>
                <a:spcPts val="0"/>
              </a:spcAft>
              <a:buClr>
                <a:srgbClr val="999999"/>
              </a:buClr>
              <a:buSzPct val="100000"/>
              <a:buFont typeface="Noto Sans Symbols"/>
              <a:buChar char="●"/>
            </a:pPr>
            <a:r>
              <a:rPr lang="en-US" sz="2400">
                <a:solidFill>
                  <a:schemeClr val="dk2"/>
                </a:solidFill>
              </a:rPr>
              <a:t>ACS: 06</a:t>
            </a:r>
          </a:p>
        </p:txBody>
      </p:sp>
    </p:spTree>
  </p:cSld>
  <p:clrMapOvr>
    <a:masterClrMapping/>
  </p:clrMapOvr>
  <p:transition spd="slow">
    <p:fade/>
  </p:transition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0" name="Shape 1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1" name="Shape 131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Assistência a saúde </a:t>
            </a:r>
            <a:b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NIS I</a:t>
            </a:r>
          </a:p>
        </p:txBody>
      </p:sp>
      <p:sp>
        <p:nvSpPr>
          <p:cNvPr id="132" name="Shape 132"/>
          <p:cNvSpPr txBox="1"/>
          <p:nvPr>
            <p:ph idx="1" type="body"/>
          </p:nvPr>
        </p:nvSpPr>
        <p:spPr>
          <a:xfrm>
            <a:off x="1219200" y="1676400"/>
            <a:ext cx="739139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Auxiliar enfermagem: 0</a:t>
            </a:r>
            <a:r>
              <a:rPr lang="en-US">
                <a:solidFill>
                  <a:schemeClr val="dk2"/>
                </a:solidFill>
              </a:rPr>
              <a:t>1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ACS: </a:t>
            </a:r>
            <a:r>
              <a:rPr lang="en-US">
                <a:solidFill>
                  <a:schemeClr val="dk2"/>
                </a:solidFill>
              </a:rPr>
              <a:t>01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Motorista: </a:t>
            </a:r>
            <a:r>
              <a:rPr lang="en-US">
                <a:solidFill>
                  <a:schemeClr val="dk2"/>
                </a:solidFill>
              </a:rPr>
              <a:t>01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64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●"/>
            </a:pPr>
            <a:r>
              <a:rPr b="0" i="0" lang="en-US" sz="32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MEDICO: 0</a:t>
            </a:r>
            <a:r>
              <a:rPr lang="en-US">
                <a:solidFill>
                  <a:schemeClr val="dk2"/>
                </a:solidFill>
              </a:rPr>
              <a:t>0</a:t>
            </a:r>
          </a:p>
        </p:txBody>
      </p:sp>
    </p:spTree>
  </p:cSld>
  <p:clrMapOvr>
    <a:masterClrMapping/>
  </p:clrMapOvr>
  <p:transition spd="slow">
    <p:fade/>
  </p:transition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36" name="Shape 13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7" name="Shape 137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Assistência a saúde </a:t>
            </a:r>
            <a:b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</a:br>
            <a:r>
              <a:rPr b="0" i="0" lang="en-US" sz="4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HOSPITAL </a:t>
            </a:r>
          </a:p>
        </p:txBody>
      </p:sp>
      <p:sp>
        <p:nvSpPr>
          <p:cNvPr id="138" name="Shape 138"/>
          <p:cNvSpPr txBox="1"/>
          <p:nvPr>
            <p:ph idx="1" type="body"/>
          </p:nvPr>
        </p:nvSpPr>
        <p:spPr>
          <a:xfrm>
            <a:off x="1219200" y="1676400"/>
            <a:ext cx="7391400" cy="4746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55600" lvl="0" marL="342900" marR="0" rtl="0" algn="l">
              <a:lnSpc>
                <a:spcPct val="8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Médicos: 04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Auxiliar administrativo: 00 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Recepcionista: 01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Vigia: 02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Zeladoras: 05 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Cozinheira: 02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Copeira: 01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Lavadeira: 01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Enfermeira:  04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Auxiliar de enfermagem: 09 </a:t>
            </a:r>
          </a:p>
          <a:p>
            <a:pPr indent="-3556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100000"/>
              <a:buFont typeface="Noto Sans Symbols"/>
              <a:buChar char="●"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Motorista: 06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  Chefe Hospitalar - 01  </a:t>
            </a:r>
          </a:p>
          <a:p>
            <a:pPr indent="-342900" lvl="0" marL="342900" marR="0" rtl="0" algn="l">
              <a:lnSpc>
                <a:spcPct val="80000"/>
              </a:lnSpc>
              <a:spcBef>
                <a:spcPts val="480"/>
              </a:spcBef>
              <a:spcAft>
                <a:spcPts val="0"/>
              </a:spcAft>
              <a:buClr>
                <a:schemeClr val="accent1"/>
              </a:buClr>
              <a:buSzPct val="25000"/>
              <a:buFont typeface="Noto Sans Symbols"/>
              <a:buNone/>
            </a:pPr>
            <a:r>
              <a:rPr b="0" i="0" lang="en-US" sz="20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    Estagiário: 02</a:t>
            </a:r>
          </a:p>
        </p:txBody>
      </p:sp>
    </p:spTree>
  </p:cSld>
  <p:clrMapOvr>
    <a:masterClrMapping/>
  </p:clrMapOvr>
  <p:transition spd="slow">
    <p:fade/>
  </p:transition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>
  <p:cSld>
    <p:spTree>
      <p:nvGrpSpPr>
        <p:cNvPr id="142" name="Shape 1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" name="Shape 143"/>
          <p:cNvSpPr txBox="1"/>
          <p:nvPr>
            <p:ph type="title"/>
          </p:nvPr>
        </p:nvSpPr>
        <p:spPr>
          <a:xfrm>
            <a:off x="1219200" y="152400"/>
            <a:ext cx="7391399" cy="1066799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rIns="91425" tIns="45700">
            <a:noAutofit/>
          </a:bodyPr>
          <a:lstStyle/>
          <a:p>
            <a:pPr indent="0" lvl="0" marL="0" marR="0" rt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ct val="25000"/>
              <a:buFont typeface="Tahoma"/>
              <a:buNone/>
            </a:pPr>
            <a:r>
              <a:rPr b="0" i="0" lang="en-US" sz="44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Secretaria de Saúde</a:t>
            </a:r>
          </a:p>
        </p:txBody>
      </p:sp>
      <p:sp>
        <p:nvSpPr>
          <p:cNvPr id="144" name="Shape 144"/>
          <p:cNvSpPr txBox="1"/>
          <p:nvPr>
            <p:ph idx="1" type="body"/>
          </p:nvPr>
        </p:nvSpPr>
        <p:spPr>
          <a:xfrm>
            <a:off x="1219200" y="1676400"/>
            <a:ext cx="7391399" cy="47244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rIns="91425" tIns="45700">
            <a:noAutofit/>
          </a:bodyPr>
          <a:lstStyle/>
          <a:p>
            <a:pPr indent="-342900" lvl="0" marL="342900" marR="0" rt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Técnico vigilância sanitária: 1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Auxiliar Vigilância Sanitária:1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Agentes do PEA:4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Auxiliar Administrativo:2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Auxiliar de Serviços Gerais:1 </a:t>
            </a:r>
          </a:p>
          <a:p>
            <a:pPr indent="-34290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Char char="■"/>
            </a:pPr>
            <a:r>
              <a:rPr b="0" i="0" lang="en-US" sz="3600" u="none" cap="none" strike="noStrike">
                <a:solidFill>
                  <a:schemeClr val="dk2"/>
                </a:solidFill>
                <a:latin typeface="Tahoma"/>
                <a:ea typeface="Tahoma"/>
                <a:cs typeface="Tahoma"/>
                <a:sym typeface="Tahoma"/>
              </a:rPr>
              <a:t>Gestor de Saúde: 1</a:t>
            </a:r>
          </a:p>
          <a:p>
            <a:pPr indent="-400050" lvl="0" marL="342900" marR="0" rtl="0" algn="l">
              <a:lnSpc>
                <a:spcPct val="100000"/>
              </a:lnSpc>
              <a:spcBef>
                <a:spcPts val="720"/>
              </a:spcBef>
              <a:spcAft>
                <a:spcPts val="0"/>
              </a:spcAft>
              <a:buClr>
                <a:srgbClr val="D9D9D9"/>
              </a:buClr>
              <a:buSzPct val="100000"/>
              <a:buFont typeface="Noto Sans Symbols"/>
              <a:buChar char="■"/>
            </a:pPr>
            <a:r>
              <a:rPr lang="en-US" sz="3600">
                <a:solidFill>
                  <a:schemeClr val="dk2"/>
                </a:solidFill>
              </a:rPr>
              <a:t>Estagiários: 3</a:t>
            </a:r>
          </a:p>
          <a:p>
            <a:pPr indent="-342900" lvl="0" marL="342900" marR="0" rtl="0" algn="l">
              <a:spcBef>
                <a:spcPts val="720"/>
              </a:spcBef>
              <a:spcAft>
                <a:spcPts val="0"/>
              </a:spcAft>
              <a:buClr>
                <a:schemeClr val="accent1"/>
              </a:buClr>
              <a:buSzPct val="75000"/>
              <a:buFont typeface="Noto Sans Symbols"/>
              <a:buNone/>
            </a:pPr>
            <a:r>
              <a:t/>
            </a:r>
            <a:endParaRPr b="0" i="0" sz="3600" u="none" cap="none" strike="noStrike">
              <a:solidFill>
                <a:schemeClr val="dk2"/>
              </a:solidFill>
              <a:latin typeface="Tahoma"/>
              <a:ea typeface="Tahoma"/>
              <a:cs typeface="Tahoma"/>
              <a:sym typeface="Tahoma"/>
            </a:endParaRPr>
          </a:p>
        </p:txBody>
      </p:sp>
    </p:spTree>
  </p:cSld>
  <p:clrMapOvr>
    <a:masterClrMapping/>
  </p:clrMapOvr>
  <p:transition spd="slow">
    <p:fade/>
  </p:transition>
</p:sld>
</file>

<file path=ppt/theme/theme1.xml><?xml version="1.0" encoding="utf-8"?>
<a:theme xmlns:a="http://schemas.openxmlformats.org/drawingml/2006/main" xmlns:r="http://schemas.openxmlformats.org/officeDocument/2006/relationships" name="Modelo de design - medicina">
  <a:themeElements>
    <a:clrScheme name="Escala de Cinza">
      <a:dk1>
        <a:srgbClr val="000000"/>
      </a:dk1>
      <a:lt1>
        <a:srgbClr val="FFFFFF"/>
      </a:lt1>
      <a:dk2>
        <a:srgbClr val="000000"/>
      </a:dk2>
      <a:lt2>
        <a:srgbClr val="F8F8F8"/>
      </a:lt2>
      <a:accent1>
        <a:srgbClr val="DDDDDD"/>
      </a:accent1>
      <a:accent2>
        <a:srgbClr val="B2B2B2"/>
      </a:accent2>
      <a:accent3>
        <a:srgbClr val="969696"/>
      </a:accent3>
      <a:accent4>
        <a:srgbClr val="808080"/>
      </a:accent4>
      <a:accent5>
        <a:srgbClr val="5F5F5F"/>
      </a:accent5>
      <a:accent6>
        <a:srgbClr val="4D4D4D"/>
      </a:accent6>
      <a:hlink>
        <a:srgbClr val="5F5F5F"/>
      </a:hlink>
      <a:folHlink>
        <a:srgbClr val="919191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