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947275"/>
  <p:embeddedFontLst>
    <p:embeddedFont>
      <p:font typeface="Tahoma"/>
      <p:regular r:id="rId37"/>
      <p:bold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90349B5-8DED-44EA-B4A0-10A60A858C6F}">
  <a:tblStyle styleId="{A90349B5-8DED-44EA-B4A0-10A60A858C6F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Tahoma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Tahoma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3386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448800"/>
            <a:ext cx="2973386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9448800"/>
            <a:ext cx="2971799" cy="496886"/>
          </a:xfrm>
          <a:prstGeom prst="rect">
            <a:avLst/>
          </a:prstGeom>
          <a:noFill/>
          <a:ln>
            <a:noFill/>
          </a:ln>
        </p:spPr>
        <p:txBody>
          <a:bodyPr anchorCtr="0" anchor="b" bIns="46175" lIns="92375" rIns="92375" tIns="461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724400"/>
            <a:ext cx="5486399" cy="447674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944562" y="746125"/>
            <a:ext cx="4972049" cy="3730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m branc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ção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4287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2400" lvl="3" marL="15621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2400" lvl="4" marL="1981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2400" lvl="5" marL="2438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2400" lvl="6" marL="2895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2400" lvl="7" marL="3352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2400" lvl="8" marL="3810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4287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2400" lvl="3" marL="15621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2400" lvl="4" marL="1981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2400" lvl="5" marL="2438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2400" lvl="6" marL="2895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2400" lvl="7" marL="3352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2400" lvl="8" marL="3810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uas Partes de Conteúdo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2192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333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2875" lvl="3" marL="15621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2875" lvl="4" marL="1981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2875" lvl="5" marL="2438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2875" lvl="6" marL="2895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2875" lvl="7" marL="3352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2875" lvl="8" marL="3810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9911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333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2875" lvl="3" marL="15621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2875" lvl="4" marL="1981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2875" lvl="5" marL="2438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2875" lvl="6" marL="2895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2875" lvl="7" marL="3352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2875" lvl="8" marL="3810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Cabeçalho da Seção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e conteúdo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mente título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ítulo e tabela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ítulo, texto e conteúdo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2192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91100" y="1676400"/>
            <a:ext cx="36195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e texto verticai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 rot="5400000">
            <a:off x="4562475" y="2352674"/>
            <a:ext cx="6248399" cy="18478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 rot="5400000">
            <a:off x="790575" y="581024"/>
            <a:ext cx="6248399" cy="53911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e texto vertical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 rot="5400000">
            <a:off x="2552700" y="342900"/>
            <a:ext cx="4724400" cy="739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m com Legenda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6" name="Shape 5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údo com Legenda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143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33350" lvl="3" marL="15621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33350" lvl="4" marL="1981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33350" lvl="5" marL="2438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33350" lvl="6" marL="2895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33350" lvl="7" marL="3352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33350" lvl="8" marL="3810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>
            <p:ph idx="4294967295" type="ctrTitle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254250" cy="242093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idx="4294967295" type="ctrTitle"/>
          </p:nvPr>
        </p:nvSpPr>
        <p:spPr>
          <a:xfrm>
            <a:off x="1403350" y="2346325"/>
            <a:ext cx="6697661" cy="865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br>
              <a:rPr b="1" i="0" lang="en-US" sz="2400" u="sng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b="1" i="0" lang="en-US" sz="2400" u="sng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AUDIÊNCIA PÚBLICA DA SAÚDE</a:t>
            </a:r>
            <a:br>
              <a:rPr b="1" i="0" lang="en-US" sz="2800" u="sng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b="1" i="0" lang="en-US" sz="2400" u="sng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b="1" i="0" lang="en-US" sz="2400" u="sng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</a:p>
        </p:txBody>
      </p:sp>
      <p:sp>
        <p:nvSpPr>
          <p:cNvPr id="96" name="Shape 96"/>
          <p:cNvSpPr txBox="1"/>
          <p:nvPr/>
        </p:nvSpPr>
        <p:spPr>
          <a:xfrm>
            <a:off x="755650" y="3429000"/>
            <a:ext cx="7704136" cy="3189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 201</a:t>
            </a:r>
            <a:r>
              <a:rPr b="1" lang="en-US" sz="3200">
                <a:solidFill>
                  <a:schemeClr val="dk1"/>
                </a:solidFill>
              </a:rPr>
              <a:t>7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Lei Federal nº8.689/93</a:t>
            </a:r>
          </a:p>
          <a:p>
            <a:pPr indent="0" lvl="0" marL="0" marR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Decreto nº1.651/95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2800">
                <a:solidFill>
                  <a:schemeClr val="dk1"/>
                </a:solidFill>
              </a:rPr>
              <a:t>Maio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/2017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195511" y="981075"/>
            <a:ext cx="5976936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MUNICIPIO DE AMAPORÃ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Demonstrativo de Produção de Saúde</a:t>
            </a: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– NIS II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1219200" y="1643061"/>
            <a:ext cx="7391399" cy="4757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38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 Médica: 1</a:t>
            </a:r>
            <a:r>
              <a:rPr lang="en-US" sz="2800">
                <a:solidFill>
                  <a:schemeClr val="dk2"/>
                </a:solidFill>
              </a:rPr>
              <a:t>043</a:t>
            </a: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Puericultura: 0</a:t>
            </a:r>
            <a:r>
              <a:rPr lang="en-US" sz="2800">
                <a:solidFill>
                  <a:schemeClr val="dk2"/>
                </a:solidFill>
              </a:rPr>
              <a:t>8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Pré-Natal: 1</a:t>
            </a:r>
            <a:r>
              <a:rPr lang="en-US" sz="2800">
                <a:solidFill>
                  <a:schemeClr val="dk2"/>
                </a:solidFill>
              </a:rPr>
              <a:t>15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Prevenção de Câncer de Útero: 1</a:t>
            </a:r>
            <a:r>
              <a:rPr lang="en-US" sz="2800">
                <a:solidFill>
                  <a:schemeClr val="dk2"/>
                </a:solidFill>
              </a:rPr>
              <a:t>2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Diabetes: </a:t>
            </a:r>
            <a:r>
              <a:rPr lang="en-US" sz="2800">
                <a:solidFill>
                  <a:schemeClr val="dk2"/>
                </a:solidFill>
              </a:rPr>
              <a:t>49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Hipertensão Arterial: </a:t>
            </a:r>
            <a:r>
              <a:rPr lang="en-US" sz="2800">
                <a:solidFill>
                  <a:schemeClr val="dk2"/>
                </a:solidFill>
              </a:rPr>
              <a:t>100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Hanseníase: 04 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Tuberculose: 01 </a:t>
            </a:r>
          </a:p>
          <a:p>
            <a:pPr indent="-3238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B7B7B7"/>
              </a:buClr>
              <a:buSzPct val="64285"/>
              <a:buFont typeface="Noto Sans Symbols"/>
              <a:buChar char="●"/>
            </a:pPr>
            <a:r>
              <a:rPr lang="en-US" sz="2800">
                <a:solidFill>
                  <a:schemeClr val="dk2"/>
                </a:solidFill>
              </a:rPr>
              <a:t>puerpério (até 42 dias): 11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 cap="none" strike="noStrik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Encaminhamentos – NIS II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1219200" y="2276475"/>
            <a:ext cx="7391399" cy="412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85714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Atendimento Especializado: 291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Internação Hospitalar: 06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Urgência/Emergência: </a:t>
            </a:r>
            <a:r>
              <a:rPr lang="en-US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Internação Domiciliar: </a:t>
            </a:r>
            <a:r>
              <a:rPr lang="en-US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2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1366837" y="292100"/>
            <a:ext cx="7142161" cy="922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Exames Complementares – NIS II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68312" y="1628775"/>
            <a:ext cx="8110537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Patologia Clínica: </a:t>
            </a:r>
            <a:r>
              <a:rPr lang="en-US" sz="2400">
                <a:solidFill>
                  <a:schemeClr val="dk2"/>
                </a:solidFill>
              </a:rPr>
              <a:t>965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Raio X: </a:t>
            </a:r>
            <a:r>
              <a:rPr lang="en-US" sz="2400">
                <a:solidFill>
                  <a:schemeClr val="dk2"/>
                </a:solidFill>
              </a:rPr>
              <a:t>58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Ultra – som de Obstetrícia: 3</a:t>
            </a:r>
            <a:r>
              <a:rPr lang="en-US" sz="2400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Outros Ultra – sons  e Exames: </a:t>
            </a:r>
            <a:r>
              <a:rPr lang="en-US" sz="2400">
                <a:solidFill>
                  <a:schemeClr val="dk2"/>
                </a:solidFill>
              </a:rPr>
              <a:t>127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1" i="0" sz="2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1219200" y="201611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PACS/PSF</a:t>
            </a:r>
            <a:b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Domiciliares – ESF II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428625" y="22145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{A90349B5-8DED-44EA-B4A0-10A60A858C6F}</a:tableStyleId>
              </a:tblPr>
              <a:tblGrid>
                <a:gridCol w="6162675"/>
                <a:gridCol w="1901825"/>
              </a:tblGrid>
              <a:tr h="593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PROFISSIONAIS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TOTAL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Médico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39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Enfermeiro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82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3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Outros profissionais de nível superior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2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Profissionais de nível médio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415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ACS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10.392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3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TOTAL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10.938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69" name="Shape 169"/>
          <p:cNvSpPr txBox="1"/>
          <p:nvPr/>
        </p:nvSpPr>
        <p:spPr>
          <a:xfrm>
            <a:off x="7235825" y="6542087"/>
            <a:ext cx="1141411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94AD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1D94AD"/>
                </a:solidFill>
                <a:latin typeface="Arial"/>
                <a:ea typeface="Arial"/>
                <a:cs typeface="Arial"/>
                <a:sym typeface="Arial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Planejamento Familiar	 NIS II</a:t>
            </a: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68312" y="1484312"/>
            <a:ext cx="8142286" cy="4916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Preservativos: </a:t>
            </a:r>
            <a:r>
              <a:rPr lang="en-US" sz="3600">
                <a:solidFill>
                  <a:schemeClr val="dk2"/>
                </a:solidFill>
              </a:rPr>
              <a:t>10.080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Anticoncepcionais: </a:t>
            </a:r>
            <a:r>
              <a:rPr lang="en-US" sz="3600">
                <a:solidFill>
                  <a:schemeClr val="dk2"/>
                </a:solidFill>
              </a:rPr>
              <a:t>1.020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DIU : 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</a:p>
          <a:p>
            <a:pPr indent="-342900" lvl="0" marL="3429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Fonte: Programa DST/AIDS e</a:t>
            </a:r>
          </a:p>
          <a:p>
            <a:pPr indent="-342900" lvl="0" marL="3429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Planejamento Familiar</a:t>
            </a:r>
            <a:r>
              <a:rPr b="0" i="0" lang="en-US" sz="18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Vacinas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714375" y="1071562"/>
            <a:ext cx="7929561" cy="557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BCG:  </a:t>
            </a:r>
            <a:r>
              <a:rPr lang="en-US" sz="2400">
                <a:solidFill>
                  <a:schemeClr val="dk2"/>
                </a:solidFill>
              </a:rPr>
              <a:t>3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3                         TETRA VIRAL - </a:t>
            </a:r>
            <a:r>
              <a:rPr lang="en-US" sz="2400">
                <a:solidFill>
                  <a:schemeClr val="dk2"/>
                </a:solidFill>
              </a:rPr>
              <a:t>32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Hepatite B:  </a:t>
            </a:r>
            <a:r>
              <a:rPr lang="en-US" sz="2400">
                <a:solidFill>
                  <a:schemeClr val="dk2"/>
                </a:solidFill>
              </a:rPr>
              <a:t>6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7                HEPATITE A – </a:t>
            </a:r>
            <a:r>
              <a:rPr lang="en-US" sz="2400">
                <a:solidFill>
                  <a:schemeClr val="dk2"/>
                </a:solidFill>
              </a:rPr>
              <a:t>31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DTPa – </a:t>
            </a:r>
            <a:r>
              <a:rPr lang="en-US" sz="2400">
                <a:solidFill>
                  <a:schemeClr val="dk2"/>
                </a:solidFill>
              </a:rPr>
              <a:t>36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             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Anti Rábica –   06      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VTV: </a:t>
            </a:r>
            <a:r>
              <a:rPr lang="en-US" sz="2400">
                <a:solidFill>
                  <a:schemeClr val="dk2"/>
                </a:solidFill>
              </a:rPr>
              <a:t>66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DT adulto: </a:t>
            </a:r>
            <a:r>
              <a:rPr lang="en-US" sz="2400">
                <a:solidFill>
                  <a:schemeClr val="dk2"/>
                </a:solidFill>
              </a:rPr>
              <a:t>148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Febre Amarela:  1</a:t>
            </a:r>
            <a:r>
              <a:rPr lang="en-US" sz="2400">
                <a:solidFill>
                  <a:schemeClr val="dk2"/>
                </a:solidFill>
              </a:rPr>
              <a:t>97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Rotavírus: </a:t>
            </a:r>
            <a:r>
              <a:rPr lang="en-US" sz="2400">
                <a:solidFill>
                  <a:schemeClr val="dk2"/>
                </a:solidFill>
              </a:rPr>
              <a:t>45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DPT: </a:t>
            </a:r>
            <a:r>
              <a:rPr lang="en-US" sz="2400">
                <a:solidFill>
                  <a:schemeClr val="dk2"/>
                </a:solidFill>
              </a:rPr>
              <a:t>59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PNEUMO 10:  </a:t>
            </a:r>
            <a:r>
              <a:rPr lang="en-US" sz="2400">
                <a:solidFill>
                  <a:schemeClr val="dk2"/>
                </a:solidFill>
              </a:rPr>
              <a:t>96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Meningo: </a:t>
            </a:r>
            <a:r>
              <a:rPr lang="en-US" sz="2400">
                <a:solidFill>
                  <a:schemeClr val="dk2"/>
                </a:solidFill>
              </a:rPr>
              <a:t>155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VIP (Polio Inativa) – </a:t>
            </a:r>
            <a:r>
              <a:rPr lang="en-US" sz="2400">
                <a:solidFill>
                  <a:schemeClr val="dk2"/>
                </a:solidFill>
              </a:rPr>
              <a:t>100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Penta – </a:t>
            </a:r>
            <a:r>
              <a:rPr lang="en-US" sz="2400">
                <a:solidFill>
                  <a:schemeClr val="dk2"/>
                </a:solidFill>
              </a:rPr>
              <a:t>99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HPV - </a:t>
            </a:r>
            <a:r>
              <a:rPr lang="en-US" sz="2400">
                <a:solidFill>
                  <a:schemeClr val="dk2"/>
                </a:solidFill>
              </a:rPr>
              <a:t>90</a:t>
            </a: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API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Procedimentos Odontológicos – ESF – EQUIPE II Drª. Rebeca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1219200" y="1643061"/>
            <a:ext cx="7391399" cy="4757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Pacientes: </a:t>
            </a:r>
            <a:r>
              <a:rPr lang="en-US" sz="2800">
                <a:solidFill>
                  <a:schemeClr val="dk2"/>
                </a:solidFill>
              </a:rPr>
              <a:t>384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Atendimentos: 4</a:t>
            </a:r>
            <a:r>
              <a:rPr lang="en-US" sz="2800">
                <a:solidFill>
                  <a:schemeClr val="dk2"/>
                </a:solidFill>
              </a:rPr>
              <a:t>18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Escovações:  – incluindo as crianças da escola: </a:t>
            </a:r>
            <a:r>
              <a:rPr lang="en-US" sz="2800">
                <a:solidFill>
                  <a:schemeClr val="dk2"/>
                </a:solidFill>
              </a:rPr>
              <a:t>3.624</a:t>
            </a: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Restaurações: </a:t>
            </a:r>
            <a:r>
              <a:rPr lang="en-US" sz="2800">
                <a:solidFill>
                  <a:schemeClr val="dk2"/>
                </a:solidFill>
              </a:rPr>
              <a:t>298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pacientes encaminhados:  </a:t>
            </a:r>
            <a:r>
              <a:rPr lang="en-US" sz="2800">
                <a:solidFill>
                  <a:schemeClr val="dk2"/>
                </a:solidFill>
              </a:rPr>
              <a:t>63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pacientes – 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término de tratamento: </a:t>
            </a:r>
            <a:r>
              <a:rPr lang="en-US" sz="2800">
                <a:solidFill>
                  <a:schemeClr val="dk2"/>
                </a:solidFill>
              </a:rPr>
              <a:t>3</a:t>
            </a: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/>
              <a:buChar char="•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Bochecho – Escola Menino	Jesus –  </a:t>
            </a:r>
            <a:r>
              <a:rPr lang="en-US" sz="2800">
                <a:solidFill>
                  <a:schemeClr val="dk2"/>
                </a:solidFill>
              </a:rPr>
              <a:t>3.240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PRODUÇÃO HOSPITALAR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 Simples: </a:t>
            </a:r>
            <a:r>
              <a:rPr lang="en-US" sz="2800">
                <a:solidFill>
                  <a:schemeClr val="dk2"/>
                </a:solidFill>
              </a:rPr>
              <a:t>1001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 com Terapia (medicação): </a:t>
            </a:r>
            <a:r>
              <a:rPr lang="en-US" sz="2800">
                <a:solidFill>
                  <a:schemeClr val="dk2"/>
                </a:solidFill>
              </a:rPr>
              <a:t>2737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 com observação de 08 a 24 horas: </a:t>
            </a:r>
            <a:r>
              <a:rPr lang="en-US" sz="2800">
                <a:solidFill>
                  <a:schemeClr val="dk2"/>
                </a:solidFill>
              </a:rPr>
              <a:t>95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Outros procedimentos: 1</a:t>
            </a:r>
            <a:r>
              <a:rPr lang="en-US" sz="2800">
                <a:solidFill>
                  <a:schemeClr val="dk2"/>
                </a:solidFill>
              </a:rPr>
              <a:t>202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(drenagem de abcesso, retirada de unha, verrugas, etc.)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Demonstrativo de Produção de Saúde</a:t>
            </a: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– Clínica da Mulher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1219200" y="2202911"/>
            <a:ext cx="7391400" cy="47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 Médica:</a:t>
            </a:r>
            <a:r>
              <a:rPr lang="en-US" sz="2800">
                <a:solidFill>
                  <a:schemeClr val="dk2"/>
                </a:solidFill>
              </a:rPr>
              <a:t>1324</a:t>
            </a: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Pré-Natal: </a:t>
            </a:r>
            <a:r>
              <a:rPr lang="en-US" sz="2800">
                <a:solidFill>
                  <a:schemeClr val="dk2"/>
                </a:solidFill>
              </a:rPr>
              <a:t>231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Prevenção de Câncer de Útero: </a:t>
            </a:r>
            <a:r>
              <a:rPr lang="en-US" sz="2800">
                <a:solidFill>
                  <a:schemeClr val="dk2"/>
                </a:solidFill>
              </a:rPr>
              <a:t>20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Diabetes:</a:t>
            </a:r>
            <a:r>
              <a:rPr lang="en-US" sz="2800">
                <a:solidFill>
                  <a:schemeClr val="dk2"/>
                </a:solidFill>
              </a:rPr>
              <a:t>70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Hipertensão Arterial:120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Encaminhamentos – CLÍNICA DA MULHER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1219200" y="2276475"/>
            <a:ext cx="7391399" cy="412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85714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Atendimento Especializado: </a:t>
            </a:r>
            <a:r>
              <a:rPr lang="en-US">
                <a:solidFill>
                  <a:schemeClr val="dk2"/>
                </a:solidFill>
              </a:rPr>
              <a:t>309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Internação Hospitalar: 0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Urgência/Emergência:  0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Internação Domiciliar:  0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8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2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Cronograma de Audiência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219200" y="2382836"/>
            <a:ext cx="7391399" cy="4017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Maio  de cada ano – 1º Quadrimestre.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Setembro  de cada ano – 2º Quadrimestre.</a:t>
            </a:r>
          </a:p>
          <a:p>
            <a:pPr indent="-342900" lvl="0" marL="342900" marR="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Janeiro  de cada ano – 3º Quadrimestre.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1219200" y="201611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PACS/PSF</a:t>
            </a:r>
            <a:b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Domiciliares – </a:t>
            </a: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CLÍNICA DA MULHER</a:t>
            </a:r>
          </a:p>
        </p:txBody>
      </p:sp>
      <p:graphicFrame>
        <p:nvGraphicFramePr>
          <p:cNvPr id="211" name="Shape 211"/>
          <p:cNvGraphicFramePr/>
          <p:nvPr/>
        </p:nvGraphicFramePr>
        <p:xfrm>
          <a:off x="428625" y="22145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{A90349B5-8DED-44EA-B4A0-10A60A858C6F}</a:tableStyleId>
              </a:tblPr>
              <a:tblGrid>
                <a:gridCol w="6162675"/>
                <a:gridCol w="1901825"/>
              </a:tblGrid>
              <a:tr h="593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PROFISSIONAIS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1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TOTAL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Médico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41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Enfermeiro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96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3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Outros profissionais de nível superior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13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22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Profissionais de nível médio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</a:t>
                      </a:r>
                      <a:r>
                        <a:rPr b="0" i="0" lang="en-US" sz="18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25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2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ACS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/>
                        <a:t>15.364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93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b="0" i="0" lang="en-US" sz="2600" u="non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TOTAL</a:t>
                      </a:r>
                    </a:p>
                  </a:txBody>
                  <a:tcPr marT="0" marB="0" marR="0" marL="0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Tahoma"/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16.139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212" name="Shape 212"/>
          <p:cNvSpPr txBox="1"/>
          <p:nvPr/>
        </p:nvSpPr>
        <p:spPr>
          <a:xfrm>
            <a:off x="7235825" y="6542087"/>
            <a:ext cx="1141411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94AD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1D94AD"/>
                </a:solidFill>
                <a:latin typeface="Arial"/>
                <a:ea typeface="Arial"/>
                <a:cs typeface="Arial"/>
                <a:sym typeface="Arial"/>
              </a:rPr>
              <a:t>Fonte: SIAB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Planejamento Familiar	 - CLÍNICA DA MULHER</a:t>
            </a: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468312" y="1484312"/>
            <a:ext cx="8142286" cy="4916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Preservativos:</a:t>
            </a:r>
            <a:r>
              <a:rPr lang="en-US" sz="3600">
                <a:solidFill>
                  <a:schemeClr val="dk2"/>
                </a:solidFill>
              </a:rPr>
              <a:t> 13.020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Anticoncepcionais: </a:t>
            </a:r>
            <a:r>
              <a:rPr lang="en-US" sz="3600">
                <a:solidFill>
                  <a:schemeClr val="dk2"/>
                </a:solidFill>
              </a:rPr>
              <a:t>1.152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DIU :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</a:p>
          <a:p>
            <a:pPr indent="-342900" lvl="0" marL="3429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Fonte: Programa DST/AIDS e</a:t>
            </a:r>
          </a:p>
          <a:p>
            <a:pPr indent="-342900" lvl="0" marL="3429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Planejamento Familiar</a:t>
            </a:r>
            <a:r>
              <a:rPr b="0" i="0" lang="en-US" sz="18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18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Procedimentos Odontológicos – ESF – EQUIPE I – Dr. Rafael 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827087" y="1714500"/>
            <a:ext cx="7783512" cy="46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Pacientes: </a:t>
            </a:r>
            <a:r>
              <a:rPr lang="en-US" sz="2800">
                <a:solidFill>
                  <a:schemeClr val="dk2"/>
                </a:solidFill>
              </a:rPr>
              <a:t>399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Atendimentos: </a:t>
            </a:r>
            <a:r>
              <a:rPr lang="en-US" sz="2800">
                <a:solidFill>
                  <a:schemeClr val="dk2"/>
                </a:solidFill>
              </a:rPr>
              <a:t>272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Escovações: </a:t>
            </a:r>
            <a:r>
              <a:rPr lang="en-US" sz="2800">
                <a:solidFill>
                  <a:schemeClr val="dk2"/>
                </a:solidFill>
              </a:rPr>
              <a:t>1.851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Restaurações: </a:t>
            </a:r>
            <a:r>
              <a:rPr lang="en-US" sz="2800">
                <a:solidFill>
                  <a:schemeClr val="dk2"/>
                </a:solidFill>
              </a:rPr>
              <a:t>519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pacientes encaminhados: </a:t>
            </a:r>
            <a:r>
              <a:rPr lang="en-US" sz="2800">
                <a:solidFill>
                  <a:schemeClr val="dk2"/>
                </a:solidFill>
              </a:rPr>
              <a:t>59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Nº de pacientes – término de tratamento:</a:t>
            </a:r>
            <a:r>
              <a:rPr lang="en-US" sz="2800">
                <a:solidFill>
                  <a:schemeClr val="dk2"/>
                </a:solidFill>
              </a:rPr>
              <a:t> 78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Prótese: 0</a:t>
            </a:r>
            <a:r>
              <a:rPr lang="en-US" sz="2800">
                <a:solidFill>
                  <a:schemeClr val="dk2"/>
                </a:solidFill>
              </a:rPr>
              <a:t>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Gestantes: 0</a:t>
            </a:r>
            <a:r>
              <a:rPr lang="en-US" sz="2800">
                <a:solidFill>
                  <a:schemeClr val="dk2"/>
                </a:solidFill>
              </a:rPr>
              <a:t>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Bochechos – Pré Esc. Menino Jesus – 1.216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Consultas Especialidade no CRE</a:t>
            </a:r>
            <a:r>
              <a:rPr b="0" i="0" lang="en-US" sz="40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- Consórcio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539750" y="1700211"/>
            <a:ext cx="807084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Nutricionista: </a:t>
            </a:r>
            <a:r>
              <a:rPr lang="en-US">
                <a:solidFill>
                  <a:schemeClr val="dk2"/>
                </a:solidFill>
              </a:rPr>
              <a:t>13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Angiologia: </a:t>
            </a:r>
            <a:r>
              <a:rPr lang="en-US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Cirurgia Geral: </a:t>
            </a:r>
            <a:r>
              <a:rPr lang="en-US">
                <a:solidFill>
                  <a:schemeClr val="dk2"/>
                </a:solidFill>
              </a:rPr>
              <a:t>40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Cirurgia Pediátrica: 0</a:t>
            </a:r>
            <a:r>
              <a:rPr lang="en-US">
                <a:solidFill>
                  <a:schemeClr val="dk2"/>
                </a:solidFill>
              </a:rPr>
              <a:t>6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Oftalmologista: </a:t>
            </a:r>
            <a:r>
              <a:rPr lang="en-US">
                <a:solidFill>
                  <a:schemeClr val="dk2"/>
                </a:solidFill>
              </a:rPr>
              <a:t>98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Ortopedia: </a:t>
            </a:r>
            <a:r>
              <a:rPr lang="en-US">
                <a:solidFill>
                  <a:schemeClr val="dk2"/>
                </a:solidFill>
              </a:rPr>
              <a:t>78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Pediatria: 0</a:t>
            </a:r>
            <a:r>
              <a:rPr lang="en-US">
                <a:solidFill>
                  <a:schemeClr val="dk2"/>
                </a:solidFill>
              </a:rPr>
              <a:t>2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Endoscopia: 0</a:t>
            </a:r>
            <a:r>
              <a:rPr lang="en-US">
                <a:solidFill>
                  <a:schemeClr val="dk2"/>
                </a:solidFill>
              </a:rPr>
              <a:t>8</a:t>
            </a: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(Santa Casa)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Consultas Especialidade no CRE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68312" y="1628775"/>
            <a:ext cx="8351836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Fisioterapia: </a:t>
            </a:r>
            <a:r>
              <a:rPr lang="en-US">
                <a:solidFill>
                  <a:schemeClr val="dk2"/>
                </a:solidFill>
              </a:rPr>
              <a:t>29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Mastologista: </a:t>
            </a:r>
            <a:r>
              <a:rPr lang="en-US">
                <a:solidFill>
                  <a:schemeClr val="dk2"/>
                </a:solidFill>
              </a:rPr>
              <a:t>12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Cardiologia: 65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Dermatologista: </a:t>
            </a:r>
            <a:r>
              <a:rPr lang="en-US">
                <a:solidFill>
                  <a:schemeClr val="dk2"/>
                </a:solidFill>
              </a:rPr>
              <a:t>42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Endocrinologista: </a:t>
            </a:r>
            <a:r>
              <a:rPr lang="en-US">
                <a:solidFill>
                  <a:schemeClr val="dk2"/>
                </a:solidFill>
              </a:rPr>
              <a:t>36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Gastrologista: </a:t>
            </a:r>
            <a:r>
              <a:rPr lang="en-US">
                <a:solidFill>
                  <a:schemeClr val="dk2"/>
                </a:solidFill>
              </a:rPr>
              <a:t>45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Hematologista: </a:t>
            </a:r>
            <a:r>
              <a:rPr lang="en-US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Nefrologista:5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Neurologista: </a:t>
            </a:r>
            <a:r>
              <a:rPr lang="en-US">
                <a:solidFill>
                  <a:schemeClr val="dk2"/>
                </a:solidFill>
              </a:rPr>
              <a:t>19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Consultas Especialidade no CRE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395287" y="1196975"/>
            <a:ext cx="8215312" cy="520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Urologista: 13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Reumatologista: 1</a:t>
            </a:r>
            <a:r>
              <a:rPr lang="en-US">
                <a:solidFill>
                  <a:schemeClr val="dk2"/>
                </a:solidFill>
              </a:rPr>
              <a:t>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Psiquiatria: </a:t>
            </a:r>
            <a:r>
              <a:rPr lang="en-US">
                <a:solidFill>
                  <a:schemeClr val="dk2"/>
                </a:solidFill>
              </a:rPr>
              <a:t>68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Otorrinolaringologista: </a:t>
            </a:r>
            <a:r>
              <a:rPr lang="en-US">
                <a:solidFill>
                  <a:schemeClr val="dk2"/>
                </a:solidFill>
              </a:rPr>
              <a:t>43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Psicologia: 0</a:t>
            </a:r>
            <a:r>
              <a:rPr lang="en-US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Audiometria: 0</a:t>
            </a:r>
            <a:r>
              <a:rPr lang="en-US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Abdomen total: 0</a:t>
            </a:r>
            <a:r>
              <a:rPr lang="en-US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Mama: 0</a:t>
            </a:r>
            <a:r>
              <a:rPr lang="en-US">
                <a:solidFill>
                  <a:schemeClr val="dk2"/>
                </a:solidFill>
              </a:rPr>
              <a:t>3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Ginecologista: 0</a:t>
            </a:r>
            <a:r>
              <a:rPr lang="en-US">
                <a:solidFill>
                  <a:schemeClr val="dk2"/>
                </a:solidFill>
              </a:rPr>
              <a:t>9</a:t>
            </a: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Consultas Especialidade no CRE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0" y="1268412"/>
            <a:ext cx="9144000" cy="55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Próstata: 0</a:t>
            </a:r>
            <a:r>
              <a:rPr lang="en-US" sz="2800">
                <a:solidFill>
                  <a:schemeClr val="dk2"/>
                </a:solidFill>
              </a:rPr>
              <a:t>3</a:t>
            </a: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                   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Tireóide: 0</a:t>
            </a:r>
            <a:r>
              <a:rPr lang="en-US" sz="2800">
                <a:solidFill>
                  <a:schemeClr val="dk2"/>
                </a:solidFill>
              </a:rPr>
              <a:t>2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Vias Urinarias: 0</a:t>
            </a:r>
            <a:r>
              <a:rPr lang="en-US" sz="2800">
                <a:solidFill>
                  <a:schemeClr val="dk2"/>
                </a:solidFill>
              </a:rPr>
              <a:t>3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USG Ginecológico: </a:t>
            </a:r>
            <a:r>
              <a:rPr lang="en-US" sz="2800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Mamografia: -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10 a 49 anos: 1</a:t>
            </a:r>
            <a:r>
              <a:rPr lang="en-US" sz="2400">
                <a:solidFill>
                  <a:schemeClr val="dk2"/>
                </a:solidFill>
              </a:rPr>
              <a:t>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               -50 a 69 anos: </a:t>
            </a:r>
            <a:r>
              <a:rPr lang="en-US" sz="2400">
                <a:solidFill>
                  <a:schemeClr val="dk2"/>
                </a:solidFill>
              </a:rPr>
              <a:t>17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                  -70 anos ou mais: 01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Fonoaudióloga: 0</a:t>
            </a:r>
            <a:r>
              <a:rPr lang="en-US" sz="2800">
                <a:solidFill>
                  <a:schemeClr val="dk2"/>
                </a:solidFill>
              </a:rPr>
              <a:t>5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RX: </a:t>
            </a:r>
            <a:r>
              <a:rPr lang="en-US" sz="2800">
                <a:solidFill>
                  <a:schemeClr val="dk2"/>
                </a:solidFill>
              </a:rPr>
              <a:t>60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Postectomia: </a:t>
            </a:r>
            <a:r>
              <a:rPr lang="en-US" sz="2800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8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TOTAL DE CONSULTAS NO CRE: 774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1" i="0" sz="2800" u="sng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1" i="0" sz="2800" u="sng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Demonstrativo de Natalidade e Mortalidade Infantil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1187450" y="2420936"/>
            <a:ext cx="7391399" cy="4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Nascidos em Amaporã: 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Nascidos em Paranavaí: 04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1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Nascidos em Loanda: 1</a:t>
            </a:r>
            <a:r>
              <a:rPr lang="en-US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Nascidos em Sanrandi: 0</a:t>
            </a:r>
            <a:r>
              <a:rPr lang="en-US">
                <a:solidFill>
                  <a:schemeClr val="dk2"/>
                </a:solidFill>
              </a:rPr>
              <a:t>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1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Natimorto: 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Óbito Infantil: 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Fonte: Sim e Sinasc</a:t>
            </a: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Óbitos de Mulheres em Idade Fértil</a:t>
            </a:r>
          </a:p>
        </p:txBody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1219200" y="2468561"/>
            <a:ext cx="7391399" cy="3932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Óbitos: </a:t>
            </a:r>
            <a:r>
              <a:rPr lang="en-US">
                <a:solidFill>
                  <a:schemeClr val="dk2"/>
                </a:solidFill>
              </a:rPr>
              <a:t>00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>
                <a:solidFill>
                  <a:srgbClr val="1D94AD"/>
                </a:solidFill>
                <a:latin typeface="Tahoma"/>
                <a:ea typeface="Tahoma"/>
                <a:cs typeface="Tahoma"/>
                <a:sym typeface="Tahoma"/>
              </a:rPr>
              <a:t>Fonte: SIM</a:t>
            </a: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Atividades da </a:t>
            </a:r>
            <a:b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Vigilância Sanitária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323850" y="1484312"/>
            <a:ext cx="8604249" cy="5111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400" u="none">
              <a:solidFill>
                <a:srgbClr val="23A4A7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nos comércios de gêneros alimentícios: 10</a:t>
            </a:r>
            <a:r>
              <a:rPr lang="en-US" sz="2400">
                <a:solidFill>
                  <a:schemeClr val="dk2"/>
                </a:solidFill>
              </a:rPr>
              <a:t>8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Medições de teor de cloro residencial: </a:t>
            </a:r>
            <a:r>
              <a:rPr lang="en-US" sz="2400">
                <a:solidFill>
                  <a:schemeClr val="dk2"/>
                </a:solidFill>
              </a:rPr>
              <a:t>36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lang="en-US" sz="2400">
                <a:solidFill>
                  <a:schemeClr val="dk2"/>
                </a:solidFill>
              </a:rPr>
              <a:t>Análise de turbidez na água, em área urbana e rural: 56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no programa Leite das Crianças: </a:t>
            </a:r>
            <a:r>
              <a:rPr lang="en-US" sz="2400">
                <a:solidFill>
                  <a:schemeClr val="dk2"/>
                </a:solidFill>
              </a:rPr>
              <a:t>20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Atendimento de reclamações residenciais: 10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nas Farmácias: </a:t>
            </a:r>
            <a:r>
              <a:rPr lang="en-US" sz="2400">
                <a:solidFill>
                  <a:schemeClr val="dk2"/>
                </a:solidFill>
              </a:rPr>
              <a:t>12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em salões de beleza: </a:t>
            </a:r>
            <a:r>
              <a:rPr lang="en-US" sz="2400">
                <a:solidFill>
                  <a:schemeClr val="dk2"/>
                </a:solidFill>
              </a:rPr>
              <a:t>12</a:t>
            </a: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Coleta de água enviadas para CRE:</a:t>
            </a:r>
            <a:r>
              <a:rPr b="1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>
                <a:solidFill>
                  <a:schemeClr val="dk2"/>
                </a:solidFill>
              </a:rPr>
              <a:t>56</a:t>
            </a:r>
          </a:p>
          <a:p>
            <a:pPr indent="-228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CCCCCC"/>
              </a:buClr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Atividade realizadas na captura e animais domésticos e peçonhentos: 0</a:t>
            </a:r>
            <a:r>
              <a:rPr lang="en-US" sz="2400">
                <a:solidFill>
                  <a:schemeClr val="dk2"/>
                </a:solidFill>
              </a:rPr>
              <a:t>4</a:t>
            </a:r>
          </a:p>
          <a:p>
            <a:pPr indent="-342900" lvl="0" marL="342900" marR="0" rtl="0" algn="r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400" u="non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r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1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Fonte: Relatório VISA.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539750" y="27813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Rede de Serviços</a:t>
            </a: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Programa de Controle da Febre Amarela e Dengue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1116012" y="1285875"/>
            <a:ext cx="7391399" cy="5022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Visitas de Inspeção geral: 4663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- Residência: 3409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- Comércio: 336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- Terrenos Baldio: 574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- Pontos Estratégicos: 88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- Outros:  (igrejas, escolas, clubes, etc): 88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OBS: Total de Visitas de Inspeção no distrito Nordestina: 256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Números de Casos Notificados de Dengue: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Números de Casos confirmados de Dengue: </a:t>
            </a:r>
            <a:r>
              <a:rPr b="1" i="0" lang="en-US" sz="24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idx="1" type="body"/>
          </p:nvPr>
        </p:nvSpPr>
        <p:spPr>
          <a:xfrm>
            <a:off x="1143000" y="785812"/>
            <a:ext cx="7391399" cy="540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en-US" sz="6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OBRIGADO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1" lang="en-US" sz="66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PELA PARTICIPAÇÃO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b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Unidades Básicas de Saúde.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AutoNum type="arabicPeriod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Sede do Município: Unidade Central.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AutoNum type="arabicPeriod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Distrito de Nordestina: Unidade Descentralizada.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AutoNum type="arabicPeriod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Sede do Município: Unidade Saúde da Família.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1219200" y="478975"/>
            <a:ext cx="7391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>
                <a:solidFill>
                  <a:schemeClr val="dk1"/>
                </a:solidFill>
              </a:rPr>
              <a:t>Assistência a saúde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Tahoma"/>
              <a:buNone/>
            </a:pPr>
            <a:r>
              <a:rPr lang="en-US">
                <a:solidFill>
                  <a:schemeClr val="dk1"/>
                </a:solidFill>
              </a:rPr>
              <a:t>CLÍNICA DA MULHER</a:t>
            </a:r>
            <a:r>
              <a:rPr lang="en-US" sz="4000">
                <a:solidFill>
                  <a:schemeClr val="dk1"/>
                </a:solidFill>
              </a:rPr>
              <a:t> </a:t>
            </a:r>
            <a:br>
              <a:rPr lang="en-US" sz="4000">
                <a:solidFill>
                  <a:schemeClr val="dk1"/>
                </a:solidFill>
              </a:rPr>
            </a:br>
            <a:r>
              <a:rPr lang="en-US" sz="400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28050" y="1800825"/>
            <a:ext cx="7391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9050" lvl="0" rtl="0">
              <a:lnSpc>
                <a:spcPct val="80000"/>
              </a:lnSpc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Médicos: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Enfermeira: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Auxiliares de enfermagem: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Tec. saúde bucal: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Auxiliar saúde bucal: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Auxiliar de serviços gerais: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Recepcionista: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Estagiário de Enfermagem: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Estagiário da recepção: 02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Diretora da UBS: 01</a:t>
            </a:r>
          </a:p>
          <a:p>
            <a:pPr indent="-19050" lvl="0" rtl="0">
              <a:lnSpc>
                <a:spcPct val="80000"/>
              </a:lnSpc>
              <a:spcBef>
                <a:spcPts val="560"/>
              </a:spcBef>
              <a:buClr>
                <a:srgbClr val="B7B7B7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ACS: 07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1D94AD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Assistência a saúde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NIS II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619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Médicos: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Enfermeira: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Auxiliares de enfermagem: 0</a:t>
            </a:r>
            <a:r>
              <a:rPr lang="en-US" sz="2400">
                <a:solidFill>
                  <a:schemeClr val="dk2"/>
                </a:solidFill>
              </a:rPr>
              <a:t>4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de serviços gerais: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Recepcionista: 0</a:t>
            </a:r>
            <a:r>
              <a:rPr lang="en-US" sz="2400">
                <a:solidFill>
                  <a:schemeClr val="dk2"/>
                </a:solidFill>
              </a:rPr>
              <a:t>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Estagiário de Enfermagem: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Farmacêuticos: 0</a:t>
            </a:r>
            <a:r>
              <a:rPr lang="en-US" sz="2400">
                <a:solidFill>
                  <a:schemeClr val="dk2"/>
                </a:solidFill>
              </a:rPr>
              <a:t>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Atendente de Farmácia: 0</a:t>
            </a:r>
            <a:r>
              <a:rPr lang="en-US" sz="2400">
                <a:solidFill>
                  <a:schemeClr val="dk2"/>
                </a:solidFill>
              </a:rPr>
              <a:t>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lang="en-US" sz="2400">
                <a:solidFill>
                  <a:schemeClr val="dk2"/>
                </a:solidFill>
              </a:rPr>
              <a:t>Estagiário da recepção: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lang="en-US" sz="2400">
                <a:solidFill>
                  <a:schemeClr val="dk2"/>
                </a:solidFill>
              </a:rPr>
              <a:t>Diretora da UBS: 01</a:t>
            </a:r>
          </a:p>
          <a:p>
            <a:pPr indent="-36195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Noto Sans Symbols"/>
              <a:buChar char="●"/>
            </a:pPr>
            <a:r>
              <a:rPr lang="en-US" sz="2400">
                <a:solidFill>
                  <a:schemeClr val="dk2"/>
                </a:solidFill>
              </a:rPr>
              <a:t>ACS: 06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Assistência a saúde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NIS I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enfermagem: 0</a:t>
            </a:r>
            <a:r>
              <a:rPr lang="en-US">
                <a:solidFill>
                  <a:schemeClr val="dk2"/>
                </a:solidFill>
              </a:rPr>
              <a:t>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ACS: </a:t>
            </a:r>
            <a:r>
              <a:rPr lang="en-US">
                <a:solidFill>
                  <a:schemeClr val="dk2"/>
                </a:solidFill>
              </a:rPr>
              <a:t>01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Motorista: </a:t>
            </a:r>
            <a:r>
              <a:rPr lang="en-US">
                <a:solidFill>
                  <a:schemeClr val="dk2"/>
                </a:solidFill>
              </a:rPr>
              <a:t>01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MEDICO: 0</a:t>
            </a:r>
            <a:r>
              <a:rPr lang="en-US">
                <a:solidFill>
                  <a:schemeClr val="dk2"/>
                </a:solidFill>
              </a:rPr>
              <a:t>0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Assistência a saúde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HOSPITAL 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1219200" y="1676400"/>
            <a:ext cx="7391400" cy="47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Médicos: 04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administrativo: 00 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Recepcionista: 01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Vigia: 02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Zeladoras: 05 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Cozinheira: 02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Copeira: 01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Lavadeira: 01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Enfermeira:  04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de enfermagem: 09 </a:t>
            </a:r>
          </a:p>
          <a:p>
            <a:pPr indent="-3556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Motorista: 06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Chefe Hospitalar - 01 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   Estagiário: 02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1219200" y="1524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Secretaria de Saúde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1219200" y="1676400"/>
            <a:ext cx="7391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Técnico vigilância sanitária: 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Vigilância Sanitária:1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Agentes do PEA:4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Administrativo:2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Auxiliar de Serviços Gerais:1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Gestor de Saúde: 1</a:t>
            </a:r>
          </a:p>
          <a:p>
            <a:pPr indent="-40005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D9D9D9"/>
              </a:buClr>
              <a:buSzPct val="100000"/>
              <a:buFont typeface="Noto Sans Symbols"/>
              <a:buChar char="■"/>
            </a:pPr>
            <a:r>
              <a:rPr lang="en-US" sz="3600">
                <a:solidFill>
                  <a:schemeClr val="dk2"/>
                </a:solidFill>
              </a:rPr>
              <a:t>Estagiários: 3</a:t>
            </a:r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Modelo de design - medicina">
  <a:themeElements>
    <a:clrScheme name="Escala de Cinza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